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Bobby Jones" pitchFamily="2" charset="0"/>
      <p:regular r:id="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osis Bold" panose="02010803020202060003" pitchFamily="2" charset="77"/>
      <p:regular r:id=""/>
      <p:bold r:id="rId23"/>
    </p:embeddedFont>
    <p:embeddedFont>
      <p:font typeface="Dosis Semi-Bold" panose="02010703020202060003" pitchFamily="2" charset="77"/>
      <p:regular r:id=""/>
      <p:bold r:id="rId24"/>
    </p:embeddedFont>
    <p:embeddedFont>
      <p:font typeface="Lilita One" panose="02000000000000000000" pitchFamily="2" charset="0"/>
      <p:regular r:id=""/>
    </p:embeddedFont>
    <p:embeddedFont>
      <p:font typeface="Quicksand Bold" pitchFamily="2" charset="77"/>
      <p:regular r:id="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50" autoAdjust="0"/>
  </p:normalViewPr>
  <p:slideViewPr>
    <p:cSldViewPr>
      <p:cViewPr varScale="1">
        <p:scale>
          <a:sx n="80" d="100"/>
          <a:sy n="80" d="100"/>
        </p:scale>
        <p:origin x="280" y="7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17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5" Type="http://schemas.openxmlformats.org/officeDocument/2006/relationships/image" Target="../media/image56.svg"/><Relationship Id="rId10" Type="http://schemas.openxmlformats.org/officeDocument/2006/relationships/image" Target="../media/image15.svg"/><Relationship Id="rId4" Type="http://schemas.openxmlformats.org/officeDocument/2006/relationships/image" Target="../media/image47.svg"/><Relationship Id="rId9" Type="http://schemas.openxmlformats.org/officeDocument/2006/relationships/image" Target="../media/image14.png"/><Relationship Id="rId1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17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5" Type="http://schemas.openxmlformats.org/officeDocument/2006/relationships/image" Target="../media/image58.svg"/><Relationship Id="rId10" Type="http://schemas.openxmlformats.org/officeDocument/2006/relationships/image" Target="../media/image15.svg"/><Relationship Id="rId4" Type="http://schemas.openxmlformats.org/officeDocument/2006/relationships/image" Target="../media/image47.svg"/><Relationship Id="rId9" Type="http://schemas.openxmlformats.org/officeDocument/2006/relationships/image" Target="../media/image14.png"/><Relationship Id="rId1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17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5" Type="http://schemas.openxmlformats.org/officeDocument/2006/relationships/image" Target="../media/image60.svg"/><Relationship Id="rId10" Type="http://schemas.openxmlformats.org/officeDocument/2006/relationships/image" Target="../media/image15.svg"/><Relationship Id="rId4" Type="http://schemas.openxmlformats.org/officeDocument/2006/relationships/image" Target="../media/image47.svg"/><Relationship Id="rId9" Type="http://schemas.openxmlformats.org/officeDocument/2006/relationships/image" Target="../media/image14.png"/><Relationship Id="rId1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6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0.svg"/><Relationship Id="rId4" Type="http://schemas.openxmlformats.org/officeDocument/2006/relationships/image" Target="../media/image66.sv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17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15.svg"/><Relationship Id="rId4" Type="http://schemas.openxmlformats.org/officeDocument/2006/relationships/image" Target="../media/image47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17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5" Type="http://schemas.openxmlformats.org/officeDocument/2006/relationships/image" Target="../media/image54.svg"/><Relationship Id="rId10" Type="http://schemas.openxmlformats.org/officeDocument/2006/relationships/image" Target="../media/image15.svg"/><Relationship Id="rId4" Type="http://schemas.openxmlformats.org/officeDocument/2006/relationships/image" Target="../media/image47.svg"/><Relationship Id="rId9" Type="http://schemas.openxmlformats.org/officeDocument/2006/relationships/image" Target="../media/image14.pn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-83333" r="-83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72529" y="4070802"/>
            <a:ext cx="9142942" cy="229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4"/>
              </a:lnSpc>
            </a:pPr>
            <a:r>
              <a:rPr lang="en-US" sz="8822" spc="502">
                <a:solidFill>
                  <a:srgbClr val="764652"/>
                </a:solidFill>
                <a:latin typeface="Bobby Jones"/>
              </a:rPr>
              <a:t>Incipient stage of Alzheimer’s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37744" y="6930729"/>
            <a:ext cx="7212511" cy="171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300" spc="415">
                <a:solidFill>
                  <a:srgbClr val="5A8884"/>
                </a:solidFill>
                <a:latin typeface="Bobby Jones"/>
              </a:rPr>
              <a:t>ADITYA PATWARDHAN</a:t>
            </a:r>
          </a:p>
          <a:p>
            <a:pPr algn="ctr">
              <a:lnSpc>
                <a:spcPts val="3300"/>
              </a:lnSpc>
            </a:pPr>
            <a:r>
              <a:rPr lang="en-US" sz="3300" spc="415">
                <a:solidFill>
                  <a:srgbClr val="5A8884"/>
                </a:solidFill>
                <a:latin typeface="Bobby Jones"/>
              </a:rPr>
              <a:t>JOAN MATTLE</a:t>
            </a:r>
          </a:p>
          <a:p>
            <a:pPr algn="ctr">
              <a:lnSpc>
                <a:spcPts val="3300"/>
              </a:lnSpc>
            </a:pPr>
            <a:r>
              <a:rPr lang="en-US" sz="3300" spc="415">
                <a:solidFill>
                  <a:srgbClr val="5A8884"/>
                </a:solidFill>
                <a:latin typeface="Bobby Jones"/>
              </a:rPr>
              <a:t>YAGAZIE AKWADA</a:t>
            </a:r>
          </a:p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300" spc="415">
                <a:solidFill>
                  <a:srgbClr val="5A8884"/>
                </a:solidFill>
                <a:latin typeface="Bobby Jones"/>
              </a:rPr>
              <a:t>AIZHAN UTEUBAYEVA</a:t>
            </a:r>
          </a:p>
        </p:txBody>
      </p:sp>
      <p:sp>
        <p:nvSpPr>
          <p:cNvPr id="5" name="Freeform 5"/>
          <p:cNvSpPr/>
          <p:nvPr/>
        </p:nvSpPr>
        <p:spPr>
          <a:xfrm rot="3272705">
            <a:off x="13060518" y="-904494"/>
            <a:ext cx="6256986" cy="5415137"/>
          </a:xfrm>
          <a:custGeom>
            <a:avLst/>
            <a:gdLst/>
            <a:ahLst/>
            <a:cxnLst/>
            <a:rect l="l" t="t" r="r" b="b"/>
            <a:pathLst>
              <a:path w="6256986" h="5415137">
                <a:moveTo>
                  <a:pt x="0" y="0"/>
                </a:moveTo>
                <a:lnTo>
                  <a:pt x="6256986" y="0"/>
                </a:lnTo>
                <a:lnTo>
                  <a:pt x="6256986" y="5415137"/>
                </a:lnTo>
                <a:lnTo>
                  <a:pt x="0" y="5415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816898">
            <a:off x="9804151" y="358809"/>
            <a:ext cx="1367125" cy="1339782"/>
          </a:xfrm>
          <a:custGeom>
            <a:avLst/>
            <a:gdLst/>
            <a:ahLst/>
            <a:cxnLst/>
            <a:rect l="l" t="t" r="r" b="b"/>
            <a:pathLst>
              <a:path w="1367125" h="1339782">
                <a:moveTo>
                  <a:pt x="0" y="0"/>
                </a:moveTo>
                <a:lnTo>
                  <a:pt x="1367125" y="0"/>
                </a:lnTo>
                <a:lnTo>
                  <a:pt x="1367125" y="1339782"/>
                </a:lnTo>
                <a:lnTo>
                  <a:pt x="0" y="13397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916089">
            <a:off x="-1088736" y="6420830"/>
            <a:ext cx="6256986" cy="5415137"/>
          </a:xfrm>
          <a:custGeom>
            <a:avLst/>
            <a:gdLst/>
            <a:ahLst/>
            <a:cxnLst/>
            <a:rect l="l" t="t" r="r" b="b"/>
            <a:pathLst>
              <a:path w="6256986" h="5415137">
                <a:moveTo>
                  <a:pt x="0" y="0"/>
                </a:moveTo>
                <a:lnTo>
                  <a:pt x="6256986" y="0"/>
                </a:lnTo>
                <a:lnTo>
                  <a:pt x="6256986" y="5415137"/>
                </a:lnTo>
                <a:lnTo>
                  <a:pt x="0" y="5415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6383713">
            <a:off x="11291982" y="8522073"/>
            <a:ext cx="1367125" cy="1339782"/>
          </a:xfrm>
          <a:custGeom>
            <a:avLst/>
            <a:gdLst/>
            <a:ahLst/>
            <a:cxnLst/>
            <a:rect l="l" t="t" r="r" b="b"/>
            <a:pathLst>
              <a:path w="1367125" h="1339782">
                <a:moveTo>
                  <a:pt x="0" y="0"/>
                </a:moveTo>
                <a:lnTo>
                  <a:pt x="1367125" y="0"/>
                </a:lnTo>
                <a:lnTo>
                  <a:pt x="1367125" y="1339782"/>
                </a:lnTo>
                <a:lnTo>
                  <a:pt x="0" y="1339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58550">
            <a:off x="-673333" y="-283383"/>
            <a:ext cx="4425723" cy="5201170"/>
          </a:xfrm>
          <a:custGeom>
            <a:avLst/>
            <a:gdLst/>
            <a:ahLst/>
            <a:cxnLst/>
            <a:rect l="l" t="t" r="r" b="b"/>
            <a:pathLst>
              <a:path w="3296120" h="3873645">
                <a:moveTo>
                  <a:pt x="0" y="0"/>
                </a:moveTo>
                <a:lnTo>
                  <a:pt x="3296120" y="0"/>
                </a:lnTo>
                <a:lnTo>
                  <a:pt x="3296120" y="3873645"/>
                </a:lnTo>
                <a:lnTo>
                  <a:pt x="0" y="38736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794347">
            <a:off x="3740740" y="8082928"/>
            <a:ext cx="1648316" cy="1615349"/>
          </a:xfrm>
          <a:custGeom>
            <a:avLst/>
            <a:gdLst/>
            <a:ahLst/>
            <a:cxnLst/>
            <a:rect l="l" t="t" r="r" b="b"/>
            <a:pathLst>
              <a:path w="1648316" h="1615349">
                <a:moveTo>
                  <a:pt x="0" y="0"/>
                </a:moveTo>
                <a:lnTo>
                  <a:pt x="1648316" y="0"/>
                </a:lnTo>
                <a:lnTo>
                  <a:pt x="1648316" y="1615350"/>
                </a:lnTo>
                <a:lnTo>
                  <a:pt x="0" y="16153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6383713">
            <a:off x="3799569" y="650708"/>
            <a:ext cx="1181323" cy="1157696"/>
          </a:xfrm>
          <a:custGeom>
            <a:avLst/>
            <a:gdLst/>
            <a:ahLst/>
            <a:cxnLst/>
            <a:rect l="l" t="t" r="r" b="b"/>
            <a:pathLst>
              <a:path w="1181323" h="1157696">
                <a:moveTo>
                  <a:pt x="0" y="0"/>
                </a:moveTo>
                <a:lnTo>
                  <a:pt x="1181322" y="0"/>
                </a:lnTo>
                <a:lnTo>
                  <a:pt x="1181322" y="1157696"/>
                </a:lnTo>
                <a:lnTo>
                  <a:pt x="0" y="11576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971860" y="5922016"/>
            <a:ext cx="4682560" cy="4114800"/>
          </a:xfrm>
          <a:custGeom>
            <a:avLst/>
            <a:gdLst/>
            <a:ahLst/>
            <a:cxnLst/>
            <a:rect l="l" t="t" r="r" b="b"/>
            <a:pathLst>
              <a:path w="4682560" h="4114800">
                <a:moveTo>
                  <a:pt x="0" y="0"/>
                </a:moveTo>
                <a:lnTo>
                  <a:pt x="4682561" y="0"/>
                </a:lnTo>
                <a:lnTo>
                  <a:pt x="4682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-83333" r="-833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2837029">
            <a:off x="-12665130" y="-11515091"/>
            <a:ext cx="22323657" cy="24341683"/>
            <a:chOff x="0" y="0"/>
            <a:chExt cx="29764876" cy="32455577"/>
          </a:xfrm>
        </p:grpSpPr>
        <p:grpSp>
          <p:nvGrpSpPr>
            <p:cNvPr id="4" name="Group 4"/>
            <p:cNvGrpSpPr/>
            <p:nvPr/>
          </p:nvGrpSpPr>
          <p:grpSpPr>
            <a:xfrm rot="2358067">
              <a:off x="8618736" y="383973"/>
              <a:ext cx="12527404" cy="31687632"/>
              <a:chOff x="0" y="0"/>
              <a:chExt cx="5559120" cy="140616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18034" y="-18796"/>
                <a:ext cx="5632450" cy="14126464"/>
              </a:xfrm>
              <a:custGeom>
                <a:avLst/>
                <a:gdLst/>
                <a:ahLst/>
                <a:cxnLst/>
                <a:rect l="l" t="t" r="r" b="b"/>
                <a:pathLst>
                  <a:path w="5632450" h="14126464">
                    <a:moveTo>
                      <a:pt x="19177" y="12761976"/>
                    </a:moveTo>
                    <a:cubicBezTo>
                      <a:pt x="0" y="11977624"/>
                      <a:pt x="653161" y="11326369"/>
                      <a:pt x="1437005" y="11347832"/>
                    </a:cubicBezTo>
                    <a:cubicBezTo>
                      <a:pt x="1637919" y="11353420"/>
                      <a:pt x="1828038" y="11401552"/>
                      <a:pt x="1998091" y="11484229"/>
                    </a:cubicBezTo>
                    <a:cubicBezTo>
                      <a:pt x="2150364" y="11558016"/>
                      <a:pt x="2332609" y="11527663"/>
                      <a:pt x="2452116" y="11408029"/>
                    </a:cubicBezTo>
                    <a:lnTo>
                      <a:pt x="2939796" y="10920349"/>
                    </a:lnTo>
                    <a:cubicBezTo>
                      <a:pt x="3045333" y="10814812"/>
                      <a:pt x="3067304" y="10653649"/>
                      <a:pt x="2999613" y="10520426"/>
                    </a:cubicBezTo>
                    <a:cubicBezTo>
                      <a:pt x="2930017" y="10383520"/>
                      <a:pt x="2882392" y="10233152"/>
                      <a:pt x="2861818" y="10074275"/>
                    </a:cubicBezTo>
                    <a:cubicBezTo>
                      <a:pt x="2861818" y="10072878"/>
                      <a:pt x="2861310" y="10071989"/>
                      <a:pt x="2861310" y="10070593"/>
                    </a:cubicBezTo>
                    <a:cubicBezTo>
                      <a:pt x="2858516" y="10048621"/>
                      <a:pt x="2856230" y="10026650"/>
                      <a:pt x="2854325" y="10004298"/>
                    </a:cubicBezTo>
                    <a:cubicBezTo>
                      <a:pt x="2853436" y="9993503"/>
                      <a:pt x="2852928" y="9982835"/>
                      <a:pt x="2852420" y="9972040"/>
                    </a:cubicBezTo>
                    <a:cubicBezTo>
                      <a:pt x="2851531" y="9958959"/>
                      <a:pt x="2850515" y="9946386"/>
                      <a:pt x="2850134" y="9933306"/>
                    </a:cubicBezTo>
                    <a:cubicBezTo>
                      <a:pt x="2850134" y="9932416"/>
                      <a:pt x="2850134" y="9931908"/>
                      <a:pt x="2850134" y="9931020"/>
                    </a:cubicBezTo>
                    <a:cubicBezTo>
                      <a:pt x="2849626" y="9919335"/>
                      <a:pt x="2850134" y="9907144"/>
                      <a:pt x="2850134" y="9895078"/>
                    </a:cubicBezTo>
                    <a:cubicBezTo>
                      <a:pt x="2850134" y="9883013"/>
                      <a:pt x="2849626" y="9871202"/>
                      <a:pt x="2850134" y="9859137"/>
                    </a:cubicBezTo>
                    <a:cubicBezTo>
                      <a:pt x="2850134" y="9858248"/>
                      <a:pt x="2850134" y="9857740"/>
                      <a:pt x="2850134" y="9856851"/>
                    </a:cubicBezTo>
                    <a:cubicBezTo>
                      <a:pt x="2850642" y="9843770"/>
                      <a:pt x="2851531" y="9831197"/>
                      <a:pt x="2852420" y="9818116"/>
                    </a:cubicBezTo>
                    <a:cubicBezTo>
                      <a:pt x="2852928" y="9807321"/>
                      <a:pt x="2853309" y="9796653"/>
                      <a:pt x="2854325" y="9785858"/>
                    </a:cubicBezTo>
                    <a:cubicBezTo>
                      <a:pt x="2856230" y="9763887"/>
                      <a:pt x="2858516" y="9741916"/>
                      <a:pt x="2861310" y="9719945"/>
                    </a:cubicBezTo>
                    <a:cubicBezTo>
                      <a:pt x="2861310" y="9718548"/>
                      <a:pt x="2861818" y="9717151"/>
                      <a:pt x="2861818" y="9715754"/>
                    </a:cubicBezTo>
                    <a:cubicBezTo>
                      <a:pt x="2882392" y="9556877"/>
                      <a:pt x="2929509" y="9407018"/>
                      <a:pt x="2999613" y="9269603"/>
                    </a:cubicBezTo>
                    <a:cubicBezTo>
                      <a:pt x="3067304" y="9136508"/>
                      <a:pt x="3045333" y="8975345"/>
                      <a:pt x="2939796" y="8869681"/>
                    </a:cubicBezTo>
                    <a:lnTo>
                      <a:pt x="2466975" y="8396859"/>
                    </a:lnTo>
                    <a:cubicBezTo>
                      <a:pt x="2341372" y="8271257"/>
                      <a:pt x="2153031" y="8239887"/>
                      <a:pt x="1990471" y="8309991"/>
                    </a:cubicBezTo>
                    <a:cubicBezTo>
                      <a:pt x="1800860" y="8401558"/>
                      <a:pt x="1587754" y="8451088"/>
                      <a:pt x="1363599" y="8445500"/>
                    </a:cubicBezTo>
                    <a:cubicBezTo>
                      <a:pt x="628777" y="8427212"/>
                      <a:pt x="36449" y="7834884"/>
                      <a:pt x="18288" y="7099935"/>
                    </a:cubicBezTo>
                    <a:cubicBezTo>
                      <a:pt x="17780" y="7087743"/>
                      <a:pt x="18288" y="7075678"/>
                      <a:pt x="18288" y="7063486"/>
                    </a:cubicBezTo>
                    <a:cubicBezTo>
                      <a:pt x="18288" y="7051294"/>
                      <a:pt x="17780" y="7039610"/>
                      <a:pt x="18288" y="7027545"/>
                    </a:cubicBezTo>
                    <a:cubicBezTo>
                      <a:pt x="36449" y="6292723"/>
                      <a:pt x="628904" y="5700395"/>
                      <a:pt x="1363726" y="5682107"/>
                    </a:cubicBezTo>
                    <a:cubicBezTo>
                      <a:pt x="1602486" y="5676011"/>
                      <a:pt x="1829054" y="5733034"/>
                      <a:pt x="2027555" y="5836793"/>
                    </a:cubicBezTo>
                    <a:cubicBezTo>
                      <a:pt x="2159762" y="5901690"/>
                      <a:pt x="2318639" y="5879719"/>
                      <a:pt x="2422779" y="5775071"/>
                    </a:cubicBezTo>
                    <a:lnTo>
                      <a:pt x="2895600" y="5302250"/>
                    </a:lnTo>
                    <a:cubicBezTo>
                      <a:pt x="3024124" y="5173726"/>
                      <a:pt x="3054477" y="4979035"/>
                      <a:pt x="2977388" y="4813554"/>
                    </a:cubicBezTo>
                    <a:cubicBezTo>
                      <a:pt x="2900299" y="4648073"/>
                      <a:pt x="2855468" y="4464558"/>
                      <a:pt x="2850261" y="4271645"/>
                    </a:cubicBezTo>
                    <a:cubicBezTo>
                      <a:pt x="2846070" y="4122166"/>
                      <a:pt x="2866644" y="3977767"/>
                      <a:pt x="2907665" y="3841369"/>
                    </a:cubicBezTo>
                    <a:cubicBezTo>
                      <a:pt x="2929128" y="3767963"/>
                      <a:pt x="2956306" y="3696970"/>
                      <a:pt x="2988945" y="3629787"/>
                    </a:cubicBezTo>
                    <a:cubicBezTo>
                      <a:pt x="3062732" y="3477514"/>
                      <a:pt x="3032887" y="3295269"/>
                      <a:pt x="2912745" y="3175762"/>
                    </a:cubicBezTo>
                    <a:lnTo>
                      <a:pt x="2425954" y="2689479"/>
                    </a:lnTo>
                    <a:cubicBezTo>
                      <a:pt x="2320417" y="2583942"/>
                      <a:pt x="2159254" y="2561971"/>
                      <a:pt x="2026031" y="2629662"/>
                    </a:cubicBezTo>
                    <a:cubicBezTo>
                      <a:pt x="1848993" y="2719832"/>
                      <a:pt x="1649984" y="2773045"/>
                      <a:pt x="1439291" y="2778633"/>
                    </a:cubicBezTo>
                    <a:cubicBezTo>
                      <a:pt x="655447" y="2799715"/>
                      <a:pt x="2413" y="2148586"/>
                      <a:pt x="21463" y="1364615"/>
                    </a:cubicBezTo>
                    <a:cubicBezTo>
                      <a:pt x="39751" y="629793"/>
                      <a:pt x="632079" y="37465"/>
                      <a:pt x="1366901" y="19177"/>
                    </a:cubicBezTo>
                    <a:cubicBezTo>
                      <a:pt x="2151253" y="0"/>
                      <a:pt x="2802509" y="653161"/>
                      <a:pt x="2780919" y="1437005"/>
                    </a:cubicBezTo>
                    <a:cubicBezTo>
                      <a:pt x="2775331" y="1647698"/>
                      <a:pt x="2722118" y="1846707"/>
                      <a:pt x="2631948" y="2023745"/>
                    </a:cubicBezTo>
                    <a:cubicBezTo>
                      <a:pt x="2564257" y="2156841"/>
                      <a:pt x="2586228" y="2318004"/>
                      <a:pt x="2691765" y="2423668"/>
                    </a:cubicBezTo>
                    <a:lnTo>
                      <a:pt x="3164459" y="2896489"/>
                    </a:lnTo>
                    <a:cubicBezTo>
                      <a:pt x="3292983" y="3025013"/>
                      <a:pt x="3487674" y="3055366"/>
                      <a:pt x="3653155" y="2978277"/>
                    </a:cubicBezTo>
                    <a:cubicBezTo>
                      <a:pt x="3818636" y="2901188"/>
                      <a:pt x="4002151" y="2856357"/>
                      <a:pt x="4195064" y="2851150"/>
                    </a:cubicBezTo>
                    <a:cubicBezTo>
                      <a:pt x="4978908" y="2829687"/>
                      <a:pt x="5632450" y="3480943"/>
                      <a:pt x="5612892" y="4265295"/>
                    </a:cubicBezTo>
                    <a:cubicBezTo>
                      <a:pt x="5600319" y="4779137"/>
                      <a:pt x="5306441" y="5223383"/>
                      <a:pt x="4879467" y="5450078"/>
                    </a:cubicBezTo>
                    <a:cubicBezTo>
                      <a:pt x="4872990" y="5453761"/>
                      <a:pt x="4866386" y="5457063"/>
                      <a:pt x="4859909" y="5460365"/>
                    </a:cubicBezTo>
                    <a:cubicBezTo>
                      <a:pt x="4851527" y="5464556"/>
                      <a:pt x="4843145" y="5468747"/>
                      <a:pt x="4834636" y="5472938"/>
                    </a:cubicBezTo>
                    <a:cubicBezTo>
                      <a:pt x="4640707" y="5568696"/>
                      <a:pt x="4422648" y="5620512"/>
                      <a:pt x="4192778" y="5614543"/>
                    </a:cubicBezTo>
                    <a:cubicBezTo>
                      <a:pt x="3991864" y="5608955"/>
                      <a:pt x="3801745" y="5560822"/>
                      <a:pt x="3631692" y="5478145"/>
                    </a:cubicBezTo>
                    <a:cubicBezTo>
                      <a:pt x="3479419" y="5404358"/>
                      <a:pt x="3297174" y="5434711"/>
                      <a:pt x="3177667" y="5554345"/>
                    </a:cubicBezTo>
                    <a:lnTo>
                      <a:pt x="2688971" y="6042533"/>
                    </a:lnTo>
                    <a:cubicBezTo>
                      <a:pt x="2583434" y="6148070"/>
                      <a:pt x="2561463" y="6309233"/>
                      <a:pt x="2629154" y="6442456"/>
                    </a:cubicBezTo>
                    <a:cubicBezTo>
                      <a:pt x="2656713" y="6496685"/>
                      <a:pt x="2680589" y="6552692"/>
                      <a:pt x="2700655" y="6610604"/>
                    </a:cubicBezTo>
                    <a:cubicBezTo>
                      <a:pt x="2701163" y="6612001"/>
                      <a:pt x="2701544" y="6612890"/>
                      <a:pt x="2702052" y="6614287"/>
                    </a:cubicBezTo>
                    <a:cubicBezTo>
                      <a:pt x="2708529" y="6633464"/>
                      <a:pt x="2715133" y="6653022"/>
                      <a:pt x="2721229" y="6672707"/>
                    </a:cubicBezTo>
                    <a:cubicBezTo>
                      <a:pt x="2723134" y="6678295"/>
                      <a:pt x="2724531" y="6683883"/>
                      <a:pt x="2725928" y="6689979"/>
                    </a:cubicBezTo>
                    <a:cubicBezTo>
                      <a:pt x="2730627" y="6705854"/>
                      <a:pt x="2734818" y="6722237"/>
                      <a:pt x="2739009" y="6738112"/>
                    </a:cubicBezTo>
                    <a:cubicBezTo>
                      <a:pt x="2741295" y="6748399"/>
                      <a:pt x="2743708" y="6758686"/>
                      <a:pt x="2745994" y="6768973"/>
                    </a:cubicBezTo>
                    <a:cubicBezTo>
                      <a:pt x="2748788" y="6781546"/>
                      <a:pt x="2751582" y="6793738"/>
                      <a:pt x="2753995" y="6806819"/>
                    </a:cubicBezTo>
                    <a:cubicBezTo>
                      <a:pt x="2756789" y="6821805"/>
                      <a:pt x="2759075" y="6837172"/>
                      <a:pt x="2761996" y="6852539"/>
                    </a:cubicBezTo>
                    <a:cubicBezTo>
                      <a:pt x="2763393" y="6860921"/>
                      <a:pt x="2764790" y="6869303"/>
                      <a:pt x="2766187" y="6878193"/>
                    </a:cubicBezTo>
                    <a:cubicBezTo>
                      <a:pt x="2768981" y="6899275"/>
                      <a:pt x="2771267" y="6920738"/>
                      <a:pt x="2773172" y="6941693"/>
                    </a:cubicBezTo>
                    <a:cubicBezTo>
                      <a:pt x="2773680" y="6944995"/>
                      <a:pt x="2774061" y="6948678"/>
                      <a:pt x="2774061" y="6951980"/>
                    </a:cubicBezTo>
                    <a:cubicBezTo>
                      <a:pt x="2777363" y="6989318"/>
                      <a:pt x="2778252" y="7027672"/>
                      <a:pt x="2778252" y="7066026"/>
                    </a:cubicBezTo>
                    <a:cubicBezTo>
                      <a:pt x="2778252" y="7128129"/>
                      <a:pt x="2774569" y="7189851"/>
                      <a:pt x="2766060" y="7250049"/>
                    </a:cubicBezTo>
                    <a:cubicBezTo>
                      <a:pt x="2765171" y="7256145"/>
                      <a:pt x="2764155" y="7262241"/>
                      <a:pt x="2763266" y="7268210"/>
                    </a:cubicBezTo>
                    <a:cubicBezTo>
                      <a:pt x="2760472" y="7285482"/>
                      <a:pt x="2758186" y="7302373"/>
                      <a:pt x="2754884" y="7319645"/>
                    </a:cubicBezTo>
                    <a:cubicBezTo>
                      <a:pt x="2752090" y="7335520"/>
                      <a:pt x="2748280" y="7351395"/>
                      <a:pt x="2744597" y="7367270"/>
                    </a:cubicBezTo>
                    <a:cubicBezTo>
                      <a:pt x="2743200" y="7373747"/>
                      <a:pt x="2741803" y="7380351"/>
                      <a:pt x="2740406" y="7386828"/>
                    </a:cubicBezTo>
                    <a:cubicBezTo>
                      <a:pt x="2717038" y="7483475"/>
                      <a:pt x="2683891" y="7576058"/>
                      <a:pt x="2641854" y="7663815"/>
                    </a:cubicBezTo>
                    <a:cubicBezTo>
                      <a:pt x="2568067" y="7816088"/>
                      <a:pt x="2598420" y="7998333"/>
                      <a:pt x="2718054" y="8117840"/>
                    </a:cubicBezTo>
                    <a:lnTo>
                      <a:pt x="3205734" y="8605520"/>
                    </a:lnTo>
                    <a:cubicBezTo>
                      <a:pt x="3311271" y="8711057"/>
                      <a:pt x="3472434" y="8733028"/>
                      <a:pt x="3605657" y="8665337"/>
                    </a:cubicBezTo>
                    <a:cubicBezTo>
                      <a:pt x="3721100" y="8606536"/>
                      <a:pt x="3846195" y="8563991"/>
                      <a:pt x="3978021" y="8539226"/>
                    </a:cubicBezTo>
                    <a:cubicBezTo>
                      <a:pt x="3979418" y="8538718"/>
                      <a:pt x="3980815" y="8538718"/>
                      <a:pt x="3982720" y="8538337"/>
                    </a:cubicBezTo>
                    <a:cubicBezTo>
                      <a:pt x="4003294" y="8534654"/>
                      <a:pt x="4024249" y="8530844"/>
                      <a:pt x="4045331" y="8528050"/>
                    </a:cubicBezTo>
                    <a:cubicBezTo>
                      <a:pt x="4063111" y="8525764"/>
                      <a:pt x="4080891" y="8523859"/>
                      <a:pt x="4098544" y="8521954"/>
                    </a:cubicBezTo>
                    <a:cubicBezTo>
                      <a:pt x="4104132" y="8521446"/>
                      <a:pt x="4109720" y="8520557"/>
                      <a:pt x="4115816" y="8520049"/>
                    </a:cubicBezTo>
                    <a:cubicBezTo>
                      <a:pt x="4165346" y="8515858"/>
                      <a:pt x="4215257" y="8513953"/>
                      <a:pt x="4265803" y="8515350"/>
                    </a:cubicBezTo>
                    <a:cubicBezTo>
                      <a:pt x="4997323" y="8533130"/>
                      <a:pt x="5587365" y="9120378"/>
                      <a:pt x="5610733" y="9850501"/>
                    </a:cubicBezTo>
                    <a:cubicBezTo>
                      <a:pt x="5610733" y="9852787"/>
                      <a:pt x="5611241" y="9855200"/>
                      <a:pt x="5611241" y="9857486"/>
                    </a:cubicBezTo>
                    <a:cubicBezTo>
                      <a:pt x="5611241" y="9858375"/>
                      <a:pt x="5611241" y="9859391"/>
                      <a:pt x="5611241" y="9860280"/>
                    </a:cubicBezTo>
                    <a:cubicBezTo>
                      <a:pt x="5611749" y="9871964"/>
                      <a:pt x="5611241" y="9883140"/>
                      <a:pt x="5611241" y="9894824"/>
                    </a:cubicBezTo>
                    <a:cubicBezTo>
                      <a:pt x="5611241" y="9906508"/>
                      <a:pt x="5611749" y="9917684"/>
                      <a:pt x="5611241" y="9929368"/>
                    </a:cubicBezTo>
                    <a:cubicBezTo>
                      <a:pt x="5611241" y="9930257"/>
                      <a:pt x="5611241" y="9931273"/>
                      <a:pt x="5611241" y="9932670"/>
                    </a:cubicBezTo>
                    <a:cubicBezTo>
                      <a:pt x="5611241" y="9934956"/>
                      <a:pt x="5610733" y="9937369"/>
                      <a:pt x="5610733" y="9939655"/>
                    </a:cubicBezTo>
                    <a:cubicBezTo>
                      <a:pt x="5587365" y="10669778"/>
                      <a:pt x="4997323" y="11257026"/>
                      <a:pt x="4266311" y="11274806"/>
                    </a:cubicBezTo>
                    <a:cubicBezTo>
                      <a:pt x="4215892" y="11276203"/>
                      <a:pt x="4165346" y="11274298"/>
                      <a:pt x="4116324" y="11270107"/>
                    </a:cubicBezTo>
                    <a:cubicBezTo>
                      <a:pt x="4110736" y="11269599"/>
                      <a:pt x="4104640" y="11268710"/>
                      <a:pt x="4099052" y="11268202"/>
                    </a:cubicBezTo>
                    <a:cubicBezTo>
                      <a:pt x="4081272" y="11266297"/>
                      <a:pt x="4063492" y="11264519"/>
                      <a:pt x="4046220" y="11262106"/>
                    </a:cubicBezTo>
                    <a:cubicBezTo>
                      <a:pt x="4025138" y="11259312"/>
                      <a:pt x="4004691" y="11255629"/>
                      <a:pt x="3984117" y="11251819"/>
                    </a:cubicBezTo>
                    <a:cubicBezTo>
                      <a:pt x="3982720" y="11251311"/>
                      <a:pt x="3980815" y="11251311"/>
                      <a:pt x="3979418" y="11250930"/>
                    </a:cubicBezTo>
                    <a:cubicBezTo>
                      <a:pt x="3848100" y="11226673"/>
                      <a:pt x="3723005" y="11183620"/>
                      <a:pt x="3607054" y="11124819"/>
                    </a:cubicBezTo>
                    <a:cubicBezTo>
                      <a:pt x="3473958" y="11057128"/>
                      <a:pt x="3312795" y="11079099"/>
                      <a:pt x="3207131" y="11184636"/>
                    </a:cubicBezTo>
                    <a:lnTo>
                      <a:pt x="2733421" y="11658346"/>
                    </a:lnTo>
                    <a:cubicBezTo>
                      <a:pt x="2604897" y="11786870"/>
                      <a:pt x="2574544" y="11981561"/>
                      <a:pt x="2651633" y="12147042"/>
                    </a:cubicBezTo>
                    <a:cubicBezTo>
                      <a:pt x="2728722" y="12312523"/>
                      <a:pt x="2773553" y="12496038"/>
                      <a:pt x="2778760" y="12688951"/>
                    </a:cubicBezTo>
                    <a:cubicBezTo>
                      <a:pt x="2800223" y="13472795"/>
                      <a:pt x="2149094" y="14126464"/>
                      <a:pt x="1364742" y="14106779"/>
                    </a:cubicBezTo>
                    <a:cubicBezTo>
                      <a:pt x="629412" y="14088999"/>
                      <a:pt x="37084" y="13496671"/>
                      <a:pt x="19304" y="1276184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Freeform 6"/>
            <p:cNvSpPr/>
            <p:nvPr/>
          </p:nvSpPr>
          <p:spPr>
            <a:xfrm>
              <a:off x="19387645" y="11221796"/>
              <a:ext cx="2144928" cy="1922636"/>
            </a:xfrm>
            <a:custGeom>
              <a:avLst/>
              <a:gdLst/>
              <a:ahLst/>
              <a:cxnLst/>
              <a:rect l="l" t="t" r="r" b="b"/>
              <a:pathLst>
                <a:path w="2144928" h="1922636">
                  <a:moveTo>
                    <a:pt x="0" y="0"/>
                  </a:moveTo>
                  <a:lnTo>
                    <a:pt x="2144928" y="0"/>
                  </a:lnTo>
                  <a:lnTo>
                    <a:pt x="2144928" y="1922635"/>
                  </a:lnTo>
                  <a:lnTo>
                    <a:pt x="0" y="1922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9324175" y="12830099"/>
              <a:ext cx="4289857" cy="3174494"/>
            </a:xfrm>
            <a:custGeom>
              <a:avLst/>
              <a:gdLst/>
              <a:ahLst/>
              <a:cxnLst/>
              <a:rect l="l" t="t" r="r" b="b"/>
              <a:pathLst>
                <a:path w="4289857" h="3174494">
                  <a:moveTo>
                    <a:pt x="0" y="0"/>
                  </a:moveTo>
                  <a:lnTo>
                    <a:pt x="4289857" y="0"/>
                  </a:lnTo>
                  <a:lnTo>
                    <a:pt x="4289857" y="3174494"/>
                  </a:lnTo>
                  <a:lnTo>
                    <a:pt x="0" y="3174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323829" y="2559933"/>
              <a:ext cx="4272561" cy="3899683"/>
            </a:xfrm>
            <a:custGeom>
              <a:avLst/>
              <a:gdLst/>
              <a:ahLst/>
              <a:cxnLst/>
              <a:rect l="l" t="t" r="r" b="b"/>
              <a:pathLst>
                <a:path w="4272561" h="3899683">
                  <a:moveTo>
                    <a:pt x="0" y="0"/>
                  </a:moveTo>
                  <a:lnTo>
                    <a:pt x="4272560" y="0"/>
                  </a:lnTo>
                  <a:lnTo>
                    <a:pt x="4272560" y="3899682"/>
                  </a:lnTo>
                  <a:lnTo>
                    <a:pt x="0" y="3899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0322100" y="12770000"/>
              <a:ext cx="3934894" cy="3457789"/>
            </a:xfrm>
            <a:custGeom>
              <a:avLst/>
              <a:gdLst/>
              <a:ahLst/>
              <a:cxnLst/>
              <a:rect l="l" t="t" r="r" b="b"/>
              <a:pathLst>
                <a:path w="3934894" h="3457789">
                  <a:moveTo>
                    <a:pt x="0" y="0"/>
                  </a:moveTo>
                  <a:lnTo>
                    <a:pt x="3934894" y="0"/>
                  </a:lnTo>
                  <a:lnTo>
                    <a:pt x="3934894" y="3457789"/>
                  </a:lnTo>
                  <a:lnTo>
                    <a:pt x="0" y="3457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303359" y="21466351"/>
              <a:ext cx="3934894" cy="3687324"/>
            </a:xfrm>
            <a:custGeom>
              <a:avLst/>
              <a:gdLst/>
              <a:ahLst/>
              <a:cxnLst/>
              <a:rect l="l" t="t" r="r" b="b"/>
              <a:pathLst>
                <a:path w="3934894" h="3687324">
                  <a:moveTo>
                    <a:pt x="0" y="0"/>
                  </a:moveTo>
                  <a:lnTo>
                    <a:pt x="3934894" y="0"/>
                  </a:lnTo>
                  <a:lnTo>
                    <a:pt x="3934894" y="3687324"/>
                  </a:lnTo>
                  <a:lnTo>
                    <a:pt x="0" y="3687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443059" y="22127080"/>
              <a:ext cx="3921933" cy="3722271"/>
            </a:xfrm>
            <a:custGeom>
              <a:avLst/>
              <a:gdLst/>
              <a:ahLst/>
              <a:cxnLst/>
              <a:rect l="l" t="t" r="r" b="b"/>
              <a:pathLst>
                <a:path w="3921933" h="3722271">
                  <a:moveTo>
                    <a:pt x="0" y="0"/>
                  </a:moveTo>
                  <a:lnTo>
                    <a:pt x="3921933" y="0"/>
                  </a:lnTo>
                  <a:lnTo>
                    <a:pt x="3921933" y="3722271"/>
                  </a:lnTo>
                  <a:lnTo>
                    <a:pt x="0" y="372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286200" y="3668759"/>
            <a:ext cx="2963139" cy="2772688"/>
            <a:chOff x="0" y="0"/>
            <a:chExt cx="3950852" cy="3696917"/>
          </a:xfrm>
        </p:grpSpPr>
        <p:sp>
          <p:nvSpPr>
            <p:cNvPr id="13" name="Freeform 13"/>
            <p:cNvSpPr/>
            <p:nvPr/>
          </p:nvSpPr>
          <p:spPr>
            <a:xfrm rot="-5400000">
              <a:off x="639906" y="-639906"/>
              <a:ext cx="2293267" cy="3573079"/>
            </a:xfrm>
            <a:custGeom>
              <a:avLst/>
              <a:gdLst/>
              <a:ahLst/>
              <a:cxnLst/>
              <a:rect l="l" t="t" r="r" b="b"/>
              <a:pathLst>
                <a:path w="2293267" h="3573079">
                  <a:moveTo>
                    <a:pt x="0" y="0"/>
                  </a:moveTo>
                  <a:lnTo>
                    <a:pt x="2293267" y="0"/>
                  </a:lnTo>
                  <a:lnTo>
                    <a:pt x="2293267" y="3573079"/>
                  </a:lnTo>
                  <a:lnTo>
                    <a:pt x="0" y="3573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88132" y="646340"/>
              <a:ext cx="3396815" cy="1143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6066"/>
                </a:lnSpc>
                <a:spcBef>
                  <a:spcPct val="0"/>
                </a:spcBef>
              </a:pPr>
              <a:r>
                <a:rPr lang="en-US" sz="6385">
                  <a:solidFill>
                    <a:srgbClr val="000000"/>
                  </a:solidFill>
                  <a:latin typeface="Quicksand Bold"/>
                </a:rPr>
                <a:t>JAK2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8132" y="2643325"/>
              <a:ext cx="3862720" cy="1053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8"/>
                </a:lnSpc>
              </a:pPr>
              <a:r>
                <a:rPr lang="en-US" sz="2600">
                  <a:solidFill>
                    <a:srgbClr val="50242F"/>
                  </a:solidFill>
                  <a:latin typeface="Dosis Bold"/>
                </a:rPr>
                <a:t>Cell surface receptor</a:t>
              </a:r>
            </a:p>
            <a:p>
              <a:pPr algn="ctr">
                <a:lnSpc>
                  <a:spcPts val="3198"/>
                </a:lnSpc>
              </a:pPr>
              <a:r>
                <a:rPr lang="en-US" sz="2600">
                  <a:solidFill>
                    <a:srgbClr val="50242F"/>
                  </a:solidFill>
                  <a:latin typeface="Dosis Bold"/>
                </a:rPr>
                <a:t>Gene expression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045225" y="3668759"/>
            <a:ext cx="2963139" cy="3972838"/>
            <a:chOff x="0" y="0"/>
            <a:chExt cx="3950852" cy="5297117"/>
          </a:xfrm>
        </p:grpSpPr>
        <p:sp>
          <p:nvSpPr>
            <p:cNvPr id="17" name="Freeform 17"/>
            <p:cNvSpPr/>
            <p:nvPr/>
          </p:nvSpPr>
          <p:spPr>
            <a:xfrm rot="-5400000">
              <a:off x="639906" y="-639906"/>
              <a:ext cx="2293267" cy="3573079"/>
            </a:xfrm>
            <a:custGeom>
              <a:avLst/>
              <a:gdLst/>
              <a:ahLst/>
              <a:cxnLst/>
              <a:rect l="l" t="t" r="r" b="b"/>
              <a:pathLst>
                <a:path w="2293267" h="3573079">
                  <a:moveTo>
                    <a:pt x="0" y="0"/>
                  </a:moveTo>
                  <a:lnTo>
                    <a:pt x="2293267" y="0"/>
                  </a:lnTo>
                  <a:lnTo>
                    <a:pt x="2293267" y="3573079"/>
                  </a:lnTo>
                  <a:lnTo>
                    <a:pt x="0" y="3573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88132" y="646340"/>
              <a:ext cx="3396815" cy="1143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6066"/>
                </a:lnSpc>
                <a:spcBef>
                  <a:spcPct val="0"/>
                </a:spcBef>
              </a:pPr>
              <a:r>
                <a:rPr lang="en-US" sz="6385">
                  <a:solidFill>
                    <a:srgbClr val="000000"/>
                  </a:solidFill>
                  <a:latin typeface="Quicksand Bold"/>
                </a:rPr>
                <a:t>MEFV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8132" y="2643325"/>
              <a:ext cx="3862720" cy="2653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8"/>
                </a:lnSpc>
              </a:pPr>
              <a:r>
                <a:rPr lang="en-US" sz="2600">
                  <a:solidFill>
                    <a:srgbClr val="50242F"/>
                  </a:solidFill>
                  <a:latin typeface="Dosis Bold"/>
                </a:rPr>
                <a:t>Inositol phosphate phosphatases (crucial role in cellular signaling pathways. )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522960" y="3668759"/>
            <a:ext cx="2963139" cy="2772688"/>
            <a:chOff x="0" y="0"/>
            <a:chExt cx="3950852" cy="3696917"/>
          </a:xfrm>
        </p:grpSpPr>
        <p:sp>
          <p:nvSpPr>
            <p:cNvPr id="21" name="Freeform 21"/>
            <p:cNvSpPr/>
            <p:nvPr/>
          </p:nvSpPr>
          <p:spPr>
            <a:xfrm rot="-5400000">
              <a:off x="639906" y="-639906"/>
              <a:ext cx="2293267" cy="3573079"/>
            </a:xfrm>
            <a:custGeom>
              <a:avLst/>
              <a:gdLst/>
              <a:ahLst/>
              <a:cxnLst/>
              <a:rect l="l" t="t" r="r" b="b"/>
              <a:pathLst>
                <a:path w="2293267" h="3573079">
                  <a:moveTo>
                    <a:pt x="0" y="0"/>
                  </a:moveTo>
                  <a:lnTo>
                    <a:pt x="2293267" y="0"/>
                  </a:lnTo>
                  <a:lnTo>
                    <a:pt x="2293267" y="3573079"/>
                  </a:lnTo>
                  <a:lnTo>
                    <a:pt x="0" y="3573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88132" y="646340"/>
              <a:ext cx="3396815" cy="1143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6066"/>
                </a:lnSpc>
                <a:spcBef>
                  <a:spcPct val="0"/>
                </a:spcBef>
              </a:pPr>
              <a:r>
                <a:rPr lang="en-US" sz="6385">
                  <a:solidFill>
                    <a:srgbClr val="000000"/>
                  </a:solidFill>
                  <a:latin typeface="Quicksand Bold"/>
                </a:rPr>
                <a:t>WASF1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8132" y="2643325"/>
              <a:ext cx="3862720" cy="1053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8"/>
                </a:lnSpc>
              </a:pPr>
              <a:r>
                <a:rPr lang="en-US" sz="2600">
                  <a:solidFill>
                    <a:srgbClr val="50242F"/>
                  </a:solidFill>
                  <a:latin typeface="Dosis Bold"/>
                </a:rPr>
                <a:t>Immune response</a:t>
              </a:r>
            </a:p>
            <a:p>
              <a:pPr algn="ctr">
                <a:lnSpc>
                  <a:spcPts val="3198"/>
                </a:lnSpc>
              </a:pPr>
              <a:r>
                <a:rPr lang="en-US" sz="2600">
                  <a:solidFill>
                    <a:srgbClr val="50242F"/>
                  </a:solidFill>
                  <a:latin typeface="Dosis Bold"/>
                </a:rPr>
                <a:t>Neuronal function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50596" y="7792074"/>
            <a:ext cx="10029877" cy="1691640"/>
            <a:chOff x="0" y="0"/>
            <a:chExt cx="13373169" cy="2255520"/>
          </a:xfrm>
        </p:grpSpPr>
        <p:sp>
          <p:nvSpPr>
            <p:cNvPr id="25" name="TextBox 25"/>
            <p:cNvSpPr txBox="1"/>
            <p:nvPr/>
          </p:nvSpPr>
          <p:spPr>
            <a:xfrm>
              <a:off x="2505376" y="26670"/>
              <a:ext cx="10867793" cy="22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 spc="181">
                  <a:solidFill>
                    <a:srgbClr val="764652"/>
                  </a:solidFill>
                  <a:latin typeface="Bobby Jones"/>
                </a:rPr>
                <a:t>IMMUNE SYSTEM RESPONSE &amp; INFLAMMATION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71450"/>
              <a:ext cx="2268821" cy="2084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00"/>
                </a:lnSpc>
              </a:pPr>
              <a:r>
                <a:rPr lang="en-US" sz="11100" spc="299">
                  <a:solidFill>
                    <a:srgbClr val="764652"/>
                  </a:solidFill>
                  <a:latin typeface="Bobby Jones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-83333" r="-833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493317">
            <a:off x="4814709" y="-2912542"/>
            <a:ext cx="22323657" cy="24341683"/>
            <a:chOff x="0" y="0"/>
            <a:chExt cx="29764876" cy="32455577"/>
          </a:xfrm>
        </p:grpSpPr>
        <p:grpSp>
          <p:nvGrpSpPr>
            <p:cNvPr id="4" name="Group 4"/>
            <p:cNvGrpSpPr/>
            <p:nvPr/>
          </p:nvGrpSpPr>
          <p:grpSpPr>
            <a:xfrm rot="2358067">
              <a:off x="8618736" y="383973"/>
              <a:ext cx="12527404" cy="31687632"/>
              <a:chOff x="0" y="0"/>
              <a:chExt cx="5559120" cy="140616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18034" y="-18796"/>
                <a:ext cx="5632450" cy="14126464"/>
              </a:xfrm>
              <a:custGeom>
                <a:avLst/>
                <a:gdLst/>
                <a:ahLst/>
                <a:cxnLst/>
                <a:rect l="l" t="t" r="r" b="b"/>
                <a:pathLst>
                  <a:path w="5632450" h="14126464">
                    <a:moveTo>
                      <a:pt x="19177" y="12761976"/>
                    </a:moveTo>
                    <a:cubicBezTo>
                      <a:pt x="0" y="11977624"/>
                      <a:pt x="653161" y="11326369"/>
                      <a:pt x="1437005" y="11347832"/>
                    </a:cubicBezTo>
                    <a:cubicBezTo>
                      <a:pt x="1637919" y="11353420"/>
                      <a:pt x="1828038" y="11401552"/>
                      <a:pt x="1998091" y="11484229"/>
                    </a:cubicBezTo>
                    <a:cubicBezTo>
                      <a:pt x="2150364" y="11558016"/>
                      <a:pt x="2332609" y="11527663"/>
                      <a:pt x="2452116" y="11408029"/>
                    </a:cubicBezTo>
                    <a:lnTo>
                      <a:pt x="2939796" y="10920349"/>
                    </a:lnTo>
                    <a:cubicBezTo>
                      <a:pt x="3045333" y="10814812"/>
                      <a:pt x="3067304" y="10653649"/>
                      <a:pt x="2999613" y="10520426"/>
                    </a:cubicBezTo>
                    <a:cubicBezTo>
                      <a:pt x="2930017" y="10383520"/>
                      <a:pt x="2882392" y="10233152"/>
                      <a:pt x="2861818" y="10074275"/>
                    </a:cubicBezTo>
                    <a:cubicBezTo>
                      <a:pt x="2861818" y="10072878"/>
                      <a:pt x="2861310" y="10071989"/>
                      <a:pt x="2861310" y="10070593"/>
                    </a:cubicBezTo>
                    <a:cubicBezTo>
                      <a:pt x="2858516" y="10048621"/>
                      <a:pt x="2856230" y="10026650"/>
                      <a:pt x="2854325" y="10004298"/>
                    </a:cubicBezTo>
                    <a:cubicBezTo>
                      <a:pt x="2853436" y="9993503"/>
                      <a:pt x="2852928" y="9982835"/>
                      <a:pt x="2852420" y="9972040"/>
                    </a:cubicBezTo>
                    <a:cubicBezTo>
                      <a:pt x="2851531" y="9958959"/>
                      <a:pt x="2850515" y="9946386"/>
                      <a:pt x="2850134" y="9933306"/>
                    </a:cubicBezTo>
                    <a:cubicBezTo>
                      <a:pt x="2850134" y="9932416"/>
                      <a:pt x="2850134" y="9931908"/>
                      <a:pt x="2850134" y="9931020"/>
                    </a:cubicBezTo>
                    <a:cubicBezTo>
                      <a:pt x="2849626" y="9919335"/>
                      <a:pt x="2850134" y="9907144"/>
                      <a:pt x="2850134" y="9895078"/>
                    </a:cubicBezTo>
                    <a:cubicBezTo>
                      <a:pt x="2850134" y="9883013"/>
                      <a:pt x="2849626" y="9871202"/>
                      <a:pt x="2850134" y="9859137"/>
                    </a:cubicBezTo>
                    <a:cubicBezTo>
                      <a:pt x="2850134" y="9858248"/>
                      <a:pt x="2850134" y="9857740"/>
                      <a:pt x="2850134" y="9856851"/>
                    </a:cubicBezTo>
                    <a:cubicBezTo>
                      <a:pt x="2850642" y="9843770"/>
                      <a:pt x="2851531" y="9831197"/>
                      <a:pt x="2852420" y="9818116"/>
                    </a:cubicBezTo>
                    <a:cubicBezTo>
                      <a:pt x="2852928" y="9807321"/>
                      <a:pt x="2853309" y="9796653"/>
                      <a:pt x="2854325" y="9785858"/>
                    </a:cubicBezTo>
                    <a:cubicBezTo>
                      <a:pt x="2856230" y="9763887"/>
                      <a:pt x="2858516" y="9741916"/>
                      <a:pt x="2861310" y="9719945"/>
                    </a:cubicBezTo>
                    <a:cubicBezTo>
                      <a:pt x="2861310" y="9718548"/>
                      <a:pt x="2861818" y="9717151"/>
                      <a:pt x="2861818" y="9715754"/>
                    </a:cubicBezTo>
                    <a:cubicBezTo>
                      <a:pt x="2882392" y="9556877"/>
                      <a:pt x="2929509" y="9407018"/>
                      <a:pt x="2999613" y="9269603"/>
                    </a:cubicBezTo>
                    <a:cubicBezTo>
                      <a:pt x="3067304" y="9136508"/>
                      <a:pt x="3045333" y="8975345"/>
                      <a:pt x="2939796" y="8869681"/>
                    </a:cubicBezTo>
                    <a:lnTo>
                      <a:pt x="2466975" y="8396859"/>
                    </a:lnTo>
                    <a:cubicBezTo>
                      <a:pt x="2341372" y="8271257"/>
                      <a:pt x="2153031" y="8239887"/>
                      <a:pt x="1990471" y="8309991"/>
                    </a:cubicBezTo>
                    <a:cubicBezTo>
                      <a:pt x="1800860" y="8401558"/>
                      <a:pt x="1587754" y="8451088"/>
                      <a:pt x="1363599" y="8445500"/>
                    </a:cubicBezTo>
                    <a:cubicBezTo>
                      <a:pt x="628777" y="8427212"/>
                      <a:pt x="36449" y="7834884"/>
                      <a:pt x="18288" y="7099935"/>
                    </a:cubicBezTo>
                    <a:cubicBezTo>
                      <a:pt x="17780" y="7087743"/>
                      <a:pt x="18288" y="7075678"/>
                      <a:pt x="18288" y="7063486"/>
                    </a:cubicBezTo>
                    <a:cubicBezTo>
                      <a:pt x="18288" y="7051294"/>
                      <a:pt x="17780" y="7039610"/>
                      <a:pt x="18288" y="7027545"/>
                    </a:cubicBezTo>
                    <a:cubicBezTo>
                      <a:pt x="36449" y="6292723"/>
                      <a:pt x="628904" y="5700395"/>
                      <a:pt x="1363726" y="5682107"/>
                    </a:cubicBezTo>
                    <a:cubicBezTo>
                      <a:pt x="1602486" y="5676011"/>
                      <a:pt x="1829054" y="5733034"/>
                      <a:pt x="2027555" y="5836793"/>
                    </a:cubicBezTo>
                    <a:cubicBezTo>
                      <a:pt x="2159762" y="5901690"/>
                      <a:pt x="2318639" y="5879719"/>
                      <a:pt x="2422779" y="5775071"/>
                    </a:cubicBezTo>
                    <a:lnTo>
                      <a:pt x="2895600" y="5302250"/>
                    </a:lnTo>
                    <a:cubicBezTo>
                      <a:pt x="3024124" y="5173726"/>
                      <a:pt x="3054477" y="4979035"/>
                      <a:pt x="2977388" y="4813554"/>
                    </a:cubicBezTo>
                    <a:cubicBezTo>
                      <a:pt x="2900299" y="4648073"/>
                      <a:pt x="2855468" y="4464558"/>
                      <a:pt x="2850261" y="4271645"/>
                    </a:cubicBezTo>
                    <a:cubicBezTo>
                      <a:pt x="2846070" y="4122166"/>
                      <a:pt x="2866644" y="3977767"/>
                      <a:pt x="2907665" y="3841369"/>
                    </a:cubicBezTo>
                    <a:cubicBezTo>
                      <a:pt x="2929128" y="3767963"/>
                      <a:pt x="2956306" y="3696970"/>
                      <a:pt x="2988945" y="3629787"/>
                    </a:cubicBezTo>
                    <a:cubicBezTo>
                      <a:pt x="3062732" y="3477514"/>
                      <a:pt x="3032887" y="3295269"/>
                      <a:pt x="2912745" y="3175762"/>
                    </a:cubicBezTo>
                    <a:lnTo>
                      <a:pt x="2425954" y="2689479"/>
                    </a:lnTo>
                    <a:cubicBezTo>
                      <a:pt x="2320417" y="2583942"/>
                      <a:pt x="2159254" y="2561971"/>
                      <a:pt x="2026031" y="2629662"/>
                    </a:cubicBezTo>
                    <a:cubicBezTo>
                      <a:pt x="1848993" y="2719832"/>
                      <a:pt x="1649984" y="2773045"/>
                      <a:pt x="1439291" y="2778633"/>
                    </a:cubicBezTo>
                    <a:cubicBezTo>
                      <a:pt x="655447" y="2799715"/>
                      <a:pt x="2413" y="2148586"/>
                      <a:pt x="21463" y="1364615"/>
                    </a:cubicBezTo>
                    <a:cubicBezTo>
                      <a:pt x="39751" y="629793"/>
                      <a:pt x="632079" y="37465"/>
                      <a:pt x="1366901" y="19177"/>
                    </a:cubicBezTo>
                    <a:cubicBezTo>
                      <a:pt x="2151253" y="0"/>
                      <a:pt x="2802509" y="653161"/>
                      <a:pt x="2780919" y="1437005"/>
                    </a:cubicBezTo>
                    <a:cubicBezTo>
                      <a:pt x="2775331" y="1647698"/>
                      <a:pt x="2722118" y="1846707"/>
                      <a:pt x="2631948" y="2023745"/>
                    </a:cubicBezTo>
                    <a:cubicBezTo>
                      <a:pt x="2564257" y="2156841"/>
                      <a:pt x="2586228" y="2318004"/>
                      <a:pt x="2691765" y="2423668"/>
                    </a:cubicBezTo>
                    <a:lnTo>
                      <a:pt x="3164459" y="2896489"/>
                    </a:lnTo>
                    <a:cubicBezTo>
                      <a:pt x="3292983" y="3025013"/>
                      <a:pt x="3487674" y="3055366"/>
                      <a:pt x="3653155" y="2978277"/>
                    </a:cubicBezTo>
                    <a:cubicBezTo>
                      <a:pt x="3818636" y="2901188"/>
                      <a:pt x="4002151" y="2856357"/>
                      <a:pt x="4195064" y="2851150"/>
                    </a:cubicBezTo>
                    <a:cubicBezTo>
                      <a:pt x="4978908" y="2829687"/>
                      <a:pt x="5632450" y="3480943"/>
                      <a:pt x="5612892" y="4265295"/>
                    </a:cubicBezTo>
                    <a:cubicBezTo>
                      <a:pt x="5600319" y="4779137"/>
                      <a:pt x="5306441" y="5223383"/>
                      <a:pt x="4879467" y="5450078"/>
                    </a:cubicBezTo>
                    <a:cubicBezTo>
                      <a:pt x="4872990" y="5453761"/>
                      <a:pt x="4866386" y="5457063"/>
                      <a:pt x="4859909" y="5460365"/>
                    </a:cubicBezTo>
                    <a:cubicBezTo>
                      <a:pt x="4851527" y="5464556"/>
                      <a:pt x="4843145" y="5468747"/>
                      <a:pt x="4834636" y="5472938"/>
                    </a:cubicBezTo>
                    <a:cubicBezTo>
                      <a:pt x="4640707" y="5568696"/>
                      <a:pt x="4422648" y="5620512"/>
                      <a:pt x="4192778" y="5614543"/>
                    </a:cubicBezTo>
                    <a:cubicBezTo>
                      <a:pt x="3991864" y="5608955"/>
                      <a:pt x="3801745" y="5560822"/>
                      <a:pt x="3631692" y="5478145"/>
                    </a:cubicBezTo>
                    <a:cubicBezTo>
                      <a:pt x="3479419" y="5404358"/>
                      <a:pt x="3297174" y="5434711"/>
                      <a:pt x="3177667" y="5554345"/>
                    </a:cubicBezTo>
                    <a:lnTo>
                      <a:pt x="2688971" y="6042533"/>
                    </a:lnTo>
                    <a:cubicBezTo>
                      <a:pt x="2583434" y="6148070"/>
                      <a:pt x="2561463" y="6309233"/>
                      <a:pt x="2629154" y="6442456"/>
                    </a:cubicBezTo>
                    <a:cubicBezTo>
                      <a:pt x="2656713" y="6496685"/>
                      <a:pt x="2680589" y="6552692"/>
                      <a:pt x="2700655" y="6610604"/>
                    </a:cubicBezTo>
                    <a:cubicBezTo>
                      <a:pt x="2701163" y="6612001"/>
                      <a:pt x="2701544" y="6612890"/>
                      <a:pt x="2702052" y="6614287"/>
                    </a:cubicBezTo>
                    <a:cubicBezTo>
                      <a:pt x="2708529" y="6633464"/>
                      <a:pt x="2715133" y="6653022"/>
                      <a:pt x="2721229" y="6672707"/>
                    </a:cubicBezTo>
                    <a:cubicBezTo>
                      <a:pt x="2723134" y="6678295"/>
                      <a:pt x="2724531" y="6683883"/>
                      <a:pt x="2725928" y="6689979"/>
                    </a:cubicBezTo>
                    <a:cubicBezTo>
                      <a:pt x="2730627" y="6705854"/>
                      <a:pt x="2734818" y="6722237"/>
                      <a:pt x="2739009" y="6738112"/>
                    </a:cubicBezTo>
                    <a:cubicBezTo>
                      <a:pt x="2741295" y="6748399"/>
                      <a:pt x="2743708" y="6758686"/>
                      <a:pt x="2745994" y="6768973"/>
                    </a:cubicBezTo>
                    <a:cubicBezTo>
                      <a:pt x="2748788" y="6781546"/>
                      <a:pt x="2751582" y="6793738"/>
                      <a:pt x="2753995" y="6806819"/>
                    </a:cubicBezTo>
                    <a:cubicBezTo>
                      <a:pt x="2756789" y="6821805"/>
                      <a:pt x="2759075" y="6837172"/>
                      <a:pt x="2761996" y="6852539"/>
                    </a:cubicBezTo>
                    <a:cubicBezTo>
                      <a:pt x="2763393" y="6860921"/>
                      <a:pt x="2764790" y="6869303"/>
                      <a:pt x="2766187" y="6878193"/>
                    </a:cubicBezTo>
                    <a:cubicBezTo>
                      <a:pt x="2768981" y="6899275"/>
                      <a:pt x="2771267" y="6920738"/>
                      <a:pt x="2773172" y="6941693"/>
                    </a:cubicBezTo>
                    <a:cubicBezTo>
                      <a:pt x="2773680" y="6944995"/>
                      <a:pt x="2774061" y="6948678"/>
                      <a:pt x="2774061" y="6951980"/>
                    </a:cubicBezTo>
                    <a:cubicBezTo>
                      <a:pt x="2777363" y="6989318"/>
                      <a:pt x="2778252" y="7027672"/>
                      <a:pt x="2778252" y="7066026"/>
                    </a:cubicBezTo>
                    <a:cubicBezTo>
                      <a:pt x="2778252" y="7128129"/>
                      <a:pt x="2774569" y="7189851"/>
                      <a:pt x="2766060" y="7250049"/>
                    </a:cubicBezTo>
                    <a:cubicBezTo>
                      <a:pt x="2765171" y="7256145"/>
                      <a:pt x="2764155" y="7262241"/>
                      <a:pt x="2763266" y="7268210"/>
                    </a:cubicBezTo>
                    <a:cubicBezTo>
                      <a:pt x="2760472" y="7285482"/>
                      <a:pt x="2758186" y="7302373"/>
                      <a:pt x="2754884" y="7319645"/>
                    </a:cubicBezTo>
                    <a:cubicBezTo>
                      <a:pt x="2752090" y="7335520"/>
                      <a:pt x="2748280" y="7351395"/>
                      <a:pt x="2744597" y="7367270"/>
                    </a:cubicBezTo>
                    <a:cubicBezTo>
                      <a:pt x="2743200" y="7373747"/>
                      <a:pt x="2741803" y="7380351"/>
                      <a:pt x="2740406" y="7386828"/>
                    </a:cubicBezTo>
                    <a:cubicBezTo>
                      <a:pt x="2717038" y="7483475"/>
                      <a:pt x="2683891" y="7576058"/>
                      <a:pt x="2641854" y="7663815"/>
                    </a:cubicBezTo>
                    <a:cubicBezTo>
                      <a:pt x="2568067" y="7816088"/>
                      <a:pt x="2598420" y="7998333"/>
                      <a:pt x="2718054" y="8117840"/>
                    </a:cubicBezTo>
                    <a:lnTo>
                      <a:pt x="3205734" y="8605520"/>
                    </a:lnTo>
                    <a:cubicBezTo>
                      <a:pt x="3311271" y="8711057"/>
                      <a:pt x="3472434" y="8733028"/>
                      <a:pt x="3605657" y="8665337"/>
                    </a:cubicBezTo>
                    <a:cubicBezTo>
                      <a:pt x="3721100" y="8606536"/>
                      <a:pt x="3846195" y="8563991"/>
                      <a:pt x="3978021" y="8539226"/>
                    </a:cubicBezTo>
                    <a:cubicBezTo>
                      <a:pt x="3979418" y="8538718"/>
                      <a:pt x="3980815" y="8538718"/>
                      <a:pt x="3982720" y="8538337"/>
                    </a:cubicBezTo>
                    <a:cubicBezTo>
                      <a:pt x="4003294" y="8534654"/>
                      <a:pt x="4024249" y="8530844"/>
                      <a:pt x="4045331" y="8528050"/>
                    </a:cubicBezTo>
                    <a:cubicBezTo>
                      <a:pt x="4063111" y="8525764"/>
                      <a:pt x="4080891" y="8523859"/>
                      <a:pt x="4098544" y="8521954"/>
                    </a:cubicBezTo>
                    <a:cubicBezTo>
                      <a:pt x="4104132" y="8521446"/>
                      <a:pt x="4109720" y="8520557"/>
                      <a:pt x="4115816" y="8520049"/>
                    </a:cubicBezTo>
                    <a:cubicBezTo>
                      <a:pt x="4165346" y="8515858"/>
                      <a:pt x="4215257" y="8513953"/>
                      <a:pt x="4265803" y="8515350"/>
                    </a:cubicBezTo>
                    <a:cubicBezTo>
                      <a:pt x="4997323" y="8533130"/>
                      <a:pt x="5587365" y="9120378"/>
                      <a:pt x="5610733" y="9850501"/>
                    </a:cubicBezTo>
                    <a:cubicBezTo>
                      <a:pt x="5610733" y="9852787"/>
                      <a:pt x="5611241" y="9855200"/>
                      <a:pt x="5611241" y="9857486"/>
                    </a:cubicBezTo>
                    <a:cubicBezTo>
                      <a:pt x="5611241" y="9858375"/>
                      <a:pt x="5611241" y="9859391"/>
                      <a:pt x="5611241" y="9860280"/>
                    </a:cubicBezTo>
                    <a:cubicBezTo>
                      <a:pt x="5611749" y="9871964"/>
                      <a:pt x="5611241" y="9883140"/>
                      <a:pt x="5611241" y="9894824"/>
                    </a:cubicBezTo>
                    <a:cubicBezTo>
                      <a:pt x="5611241" y="9906508"/>
                      <a:pt x="5611749" y="9917684"/>
                      <a:pt x="5611241" y="9929368"/>
                    </a:cubicBezTo>
                    <a:cubicBezTo>
                      <a:pt x="5611241" y="9930257"/>
                      <a:pt x="5611241" y="9931273"/>
                      <a:pt x="5611241" y="9932670"/>
                    </a:cubicBezTo>
                    <a:cubicBezTo>
                      <a:pt x="5611241" y="9934956"/>
                      <a:pt x="5610733" y="9937369"/>
                      <a:pt x="5610733" y="9939655"/>
                    </a:cubicBezTo>
                    <a:cubicBezTo>
                      <a:pt x="5587365" y="10669778"/>
                      <a:pt x="4997323" y="11257026"/>
                      <a:pt x="4266311" y="11274806"/>
                    </a:cubicBezTo>
                    <a:cubicBezTo>
                      <a:pt x="4215892" y="11276203"/>
                      <a:pt x="4165346" y="11274298"/>
                      <a:pt x="4116324" y="11270107"/>
                    </a:cubicBezTo>
                    <a:cubicBezTo>
                      <a:pt x="4110736" y="11269599"/>
                      <a:pt x="4104640" y="11268710"/>
                      <a:pt x="4099052" y="11268202"/>
                    </a:cubicBezTo>
                    <a:cubicBezTo>
                      <a:pt x="4081272" y="11266297"/>
                      <a:pt x="4063492" y="11264519"/>
                      <a:pt x="4046220" y="11262106"/>
                    </a:cubicBezTo>
                    <a:cubicBezTo>
                      <a:pt x="4025138" y="11259312"/>
                      <a:pt x="4004691" y="11255629"/>
                      <a:pt x="3984117" y="11251819"/>
                    </a:cubicBezTo>
                    <a:cubicBezTo>
                      <a:pt x="3982720" y="11251311"/>
                      <a:pt x="3980815" y="11251311"/>
                      <a:pt x="3979418" y="11250930"/>
                    </a:cubicBezTo>
                    <a:cubicBezTo>
                      <a:pt x="3848100" y="11226673"/>
                      <a:pt x="3723005" y="11183620"/>
                      <a:pt x="3607054" y="11124819"/>
                    </a:cubicBezTo>
                    <a:cubicBezTo>
                      <a:pt x="3473958" y="11057128"/>
                      <a:pt x="3312795" y="11079099"/>
                      <a:pt x="3207131" y="11184636"/>
                    </a:cubicBezTo>
                    <a:lnTo>
                      <a:pt x="2733421" y="11658346"/>
                    </a:lnTo>
                    <a:cubicBezTo>
                      <a:pt x="2604897" y="11786870"/>
                      <a:pt x="2574544" y="11981561"/>
                      <a:pt x="2651633" y="12147042"/>
                    </a:cubicBezTo>
                    <a:cubicBezTo>
                      <a:pt x="2728722" y="12312523"/>
                      <a:pt x="2773553" y="12496038"/>
                      <a:pt x="2778760" y="12688951"/>
                    </a:cubicBezTo>
                    <a:cubicBezTo>
                      <a:pt x="2800223" y="13472795"/>
                      <a:pt x="2149094" y="14126464"/>
                      <a:pt x="1364742" y="14106779"/>
                    </a:cubicBezTo>
                    <a:cubicBezTo>
                      <a:pt x="629412" y="14088999"/>
                      <a:pt x="37084" y="13496671"/>
                      <a:pt x="19304" y="1276184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Freeform 6"/>
            <p:cNvSpPr/>
            <p:nvPr/>
          </p:nvSpPr>
          <p:spPr>
            <a:xfrm>
              <a:off x="19387645" y="11221796"/>
              <a:ext cx="2144928" cy="1922636"/>
            </a:xfrm>
            <a:custGeom>
              <a:avLst/>
              <a:gdLst/>
              <a:ahLst/>
              <a:cxnLst/>
              <a:rect l="l" t="t" r="r" b="b"/>
              <a:pathLst>
                <a:path w="2144928" h="1922636">
                  <a:moveTo>
                    <a:pt x="0" y="0"/>
                  </a:moveTo>
                  <a:lnTo>
                    <a:pt x="2144928" y="0"/>
                  </a:lnTo>
                  <a:lnTo>
                    <a:pt x="2144928" y="1922635"/>
                  </a:lnTo>
                  <a:lnTo>
                    <a:pt x="0" y="1922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9324175" y="12830099"/>
              <a:ext cx="4289857" cy="3174494"/>
            </a:xfrm>
            <a:custGeom>
              <a:avLst/>
              <a:gdLst/>
              <a:ahLst/>
              <a:cxnLst/>
              <a:rect l="l" t="t" r="r" b="b"/>
              <a:pathLst>
                <a:path w="4289857" h="3174494">
                  <a:moveTo>
                    <a:pt x="0" y="0"/>
                  </a:moveTo>
                  <a:lnTo>
                    <a:pt x="4289857" y="0"/>
                  </a:lnTo>
                  <a:lnTo>
                    <a:pt x="4289857" y="3174494"/>
                  </a:lnTo>
                  <a:lnTo>
                    <a:pt x="0" y="3174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323829" y="2559933"/>
              <a:ext cx="4272561" cy="3899683"/>
            </a:xfrm>
            <a:custGeom>
              <a:avLst/>
              <a:gdLst/>
              <a:ahLst/>
              <a:cxnLst/>
              <a:rect l="l" t="t" r="r" b="b"/>
              <a:pathLst>
                <a:path w="4272561" h="3899683">
                  <a:moveTo>
                    <a:pt x="0" y="0"/>
                  </a:moveTo>
                  <a:lnTo>
                    <a:pt x="4272560" y="0"/>
                  </a:lnTo>
                  <a:lnTo>
                    <a:pt x="4272560" y="3899682"/>
                  </a:lnTo>
                  <a:lnTo>
                    <a:pt x="0" y="3899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0322100" y="12770000"/>
              <a:ext cx="3934894" cy="3457789"/>
            </a:xfrm>
            <a:custGeom>
              <a:avLst/>
              <a:gdLst/>
              <a:ahLst/>
              <a:cxnLst/>
              <a:rect l="l" t="t" r="r" b="b"/>
              <a:pathLst>
                <a:path w="3934894" h="3457789">
                  <a:moveTo>
                    <a:pt x="0" y="0"/>
                  </a:moveTo>
                  <a:lnTo>
                    <a:pt x="3934894" y="0"/>
                  </a:lnTo>
                  <a:lnTo>
                    <a:pt x="3934894" y="3457789"/>
                  </a:lnTo>
                  <a:lnTo>
                    <a:pt x="0" y="3457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303359" y="21466351"/>
              <a:ext cx="3934894" cy="3687324"/>
            </a:xfrm>
            <a:custGeom>
              <a:avLst/>
              <a:gdLst/>
              <a:ahLst/>
              <a:cxnLst/>
              <a:rect l="l" t="t" r="r" b="b"/>
              <a:pathLst>
                <a:path w="3934894" h="3687324">
                  <a:moveTo>
                    <a:pt x="0" y="0"/>
                  </a:moveTo>
                  <a:lnTo>
                    <a:pt x="3934894" y="0"/>
                  </a:lnTo>
                  <a:lnTo>
                    <a:pt x="3934894" y="3687324"/>
                  </a:lnTo>
                  <a:lnTo>
                    <a:pt x="0" y="3687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443059" y="22127080"/>
              <a:ext cx="3921933" cy="3722271"/>
            </a:xfrm>
            <a:custGeom>
              <a:avLst/>
              <a:gdLst/>
              <a:ahLst/>
              <a:cxnLst/>
              <a:rect l="l" t="t" r="r" b="b"/>
              <a:pathLst>
                <a:path w="3921933" h="3722271">
                  <a:moveTo>
                    <a:pt x="0" y="0"/>
                  </a:moveTo>
                  <a:lnTo>
                    <a:pt x="3921933" y="0"/>
                  </a:lnTo>
                  <a:lnTo>
                    <a:pt x="3921933" y="3722271"/>
                  </a:lnTo>
                  <a:lnTo>
                    <a:pt x="0" y="372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28700" y="4181064"/>
            <a:ext cx="10485404" cy="2772688"/>
            <a:chOff x="0" y="0"/>
            <a:chExt cx="13980539" cy="3696917"/>
          </a:xfrm>
        </p:grpSpPr>
        <p:sp>
          <p:nvSpPr>
            <p:cNvPr id="13" name="Freeform 13"/>
            <p:cNvSpPr/>
            <p:nvPr/>
          </p:nvSpPr>
          <p:spPr>
            <a:xfrm rot="-5400000">
              <a:off x="5657558" y="-639906"/>
              <a:ext cx="2293267" cy="3573079"/>
            </a:xfrm>
            <a:custGeom>
              <a:avLst/>
              <a:gdLst/>
              <a:ahLst/>
              <a:cxnLst/>
              <a:rect l="l" t="t" r="r" b="b"/>
              <a:pathLst>
                <a:path w="2293267" h="3573079">
                  <a:moveTo>
                    <a:pt x="0" y="0"/>
                  </a:moveTo>
                  <a:lnTo>
                    <a:pt x="2293268" y="0"/>
                  </a:lnTo>
                  <a:lnTo>
                    <a:pt x="2293268" y="3573079"/>
                  </a:lnTo>
                  <a:lnTo>
                    <a:pt x="0" y="3573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5105784" y="755348"/>
              <a:ext cx="3396815" cy="896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736"/>
                </a:lnSpc>
                <a:spcBef>
                  <a:spcPct val="0"/>
                </a:spcBef>
              </a:pPr>
              <a:r>
                <a:rPr lang="en-US" sz="4985">
                  <a:solidFill>
                    <a:srgbClr val="000000"/>
                  </a:solidFill>
                  <a:latin typeface="Quicksand Bold"/>
                </a:rPr>
                <a:t>APCDD1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105784" y="2643325"/>
              <a:ext cx="3862720" cy="1053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8"/>
                </a:lnSpc>
              </a:pPr>
              <a:r>
                <a:rPr lang="en-US" sz="2600">
                  <a:solidFill>
                    <a:srgbClr val="50242F"/>
                  </a:solidFill>
                  <a:latin typeface="Dosis Bold"/>
                </a:rPr>
                <a:t>Hyper-permeability</a:t>
              </a:r>
            </a:p>
            <a:p>
              <a:pPr algn="ctr">
                <a:lnSpc>
                  <a:spcPts val="3198"/>
                </a:lnSpc>
              </a:pPr>
              <a:r>
                <a:rPr lang="en-US" sz="2600">
                  <a:solidFill>
                    <a:srgbClr val="50242F"/>
                  </a:solidFill>
                  <a:latin typeface="Dosis Bold"/>
                </a:rPr>
                <a:t>of blood vessels</a:t>
              </a:r>
            </a:p>
          </p:txBody>
        </p:sp>
        <p:sp>
          <p:nvSpPr>
            <p:cNvPr id="16" name="Freeform 16"/>
            <p:cNvSpPr/>
            <p:nvPr/>
          </p:nvSpPr>
          <p:spPr>
            <a:xfrm rot="-5400000">
              <a:off x="10669593" y="-639906"/>
              <a:ext cx="2293267" cy="3573079"/>
            </a:xfrm>
            <a:custGeom>
              <a:avLst/>
              <a:gdLst/>
              <a:ahLst/>
              <a:cxnLst/>
              <a:rect l="l" t="t" r="r" b="b"/>
              <a:pathLst>
                <a:path w="2293267" h="3573079">
                  <a:moveTo>
                    <a:pt x="0" y="0"/>
                  </a:moveTo>
                  <a:lnTo>
                    <a:pt x="2293267" y="0"/>
                  </a:lnTo>
                  <a:lnTo>
                    <a:pt x="2293267" y="3573079"/>
                  </a:lnTo>
                  <a:lnTo>
                    <a:pt x="0" y="3573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0117819" y="646340"/>
              <a:ext cx="3396815" cy="1143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6066"/>
                </a:lnSpc>
                <a:spcBef>
                  <a:spcPct val="0"/>
                </a:spcBef>
              </a:pPr>
              <a:r>
                <a:rPr lang="en-US" sz="6385">
                  <a:solidFill>
                    <a:srgbClr val="000000"/>
                  </a:solidFill>
                  <a:latin typeface="Quicksand Bold"/>
                </a:rPr>
                <a:t>DCN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17819" y="2643325"/>
              <a:ext cx="3862720" cy="1053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8"/>
                </a:lnSpc>
              </a:pPr>
              <a:r>
                <a:rPr lang="en-US" sz="2600">
                  <a:solidFill>
                    <a:srgbClr val="50242F"/>
                  </a:solidFill>
                  <a:latin typeface="Dosis Bold"/>
                </a:rPr>
                <a:t>Blood vessel stress</a:t>
              </a:r>
            </a:p>
            <a:p>
              <a:pPr algn="ctr">
                <a:lnSpc>
                  <a:spcPts val="3198"/>
                </a:lnSpc>
              </a:pPr>
              <a:r>
                <a:rPr lang="en-US" sz="2600">
                  <a:solidFill>
                    <a:srgbClr val="50242F"/>
                  </a:solidFill>
                  <a:latin typeface="Dosis Bold"/>
                </a:rPr>
                <a:t>response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-5400000">
              <a:off x="639906" y="-639906"/>
              <a:ext cx="2293267" cy="3573079"/>
            </a:xfrm>
            <a:custGeom>
              <a:avLst/>
              <a:gdLst/>
              <a:ahLst/>
              <a:cxnLst/>
              <a:rect l="l" t="t" r="r" b="b"/>
              <a:pathLst>
                <a:path w="2293267" h="3573079">
                  <a:moveTo>
                    <a:pt x="0" y="0"/>
                  </a:moveTo>
                  <a:lnTo>
                    <a:pt x="2293267" y="0"/>
                  </a:lnTo>
                  <a:lnTo>
                    <a:pt x="2293267" y="3573079"/>
                  </a:lnTo>
                  <a:lnTo>
                    <a:pt x="0" y="3573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88132" y="646340"/>
              <a:ext cx="3396815" cy="1143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6066"/>
                </a:lnSpc>
                <a:spcBef>
                  <a:spcPct val="0"/>
                </a:spcBef>
              </a:pPr>
              <a:r>
                <a:rPr lang="en-US" sz="6385">
                  <a:solidFill>
                    <a:srgbClr val="000000"/>
                  </a:solidFill>
                  <a:latin typeface="Quicksand Bold"/>
                </a:rPr>
                <a:t>CD47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8132" y="2643325"/>
              <a:ext cx="3862720" cy="1053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8"/>
                </a:lnSpc>
              </a:pPr>
              <a:r>
                <a:rPr lang="en-US" sz="2600">
                  <a:solidFill>
                    <a:srgbClr val="50242F"/>
                  </a:solidFill>
                  <a:latin typeface="Dosis Bold"/>
                </a:rPr>
                <a:t>Tissue integrity</a:t>
              </a:r>
            </a:p>
            <a:p>
              <a:pPr algn="ctr">
                <a:lnSpc>
                  <a:spcPts val="3198"/>
                </a:lnSpc>
              </a:pPr>
              <a:r>
                <a:rPr lang="en-US" sz="2600">
                  <a:solidFill>
                    <a:srgbClr val="50242F"/>
                  </a:solidFill>
                  <a:latin typeface="Dosis Bold"/>
                </a:rPr>
                <a:t>Cellular processes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132185" y="1255065"/>
            <a:ext cx="9852461" cy="1691640"/>
            <a:chOff x="0" y="0"/>
            <a:chExt cx="13136615" cy="2255520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9050"/>
              <a:ext cx="10867793" cy="22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599"/>
                </a:lnSpc>
              </a:pPr>
              <a:r>
                <a:rPr lang="en-US" sz="5499" spc="181">
                  <a:solidFill>
                    <a:srgbClr val="764652"/>
                  </a:solidFill>
                  <a:latin typeface="Bobby Jones"/>
                </a:rPr>
                <a:t>ALTERED BLOOD </a:t>
              </a:r>
            </a:p>
            <a:p>
              <a:pPr algn="r">
                <a:lnSpc>
                  <a:spcPts val="6599"/>
                </a:lnSpc>
              </a:pPr>
              <a:r>
                <a:rPr lang="en-US" sz="5499" spc="181">
                  <a:solidFill>
                    <a:srgbClr val="764652"/>
                  </a:solidFill>
                  <a:latin typeface="Bobby Jones"/>
                </a:rPr>
                <a:t>BRAIN BARRIER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867793" y="171450"/>
              <a:ext cx="2268821" cy="2084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00"/>
                </a:lnSpc>
              </a:pPr>
              <a:r>
                <a:rPr lang="en-US" sz="11100" spc="299">
                  <a:solidFill>
                    <a:srgbClr val="764652"/>
                  </a:solidFill>
                  <a:latin typeface="Bobby Jones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-83333" r="-833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4242119">
            <a:off x="8990961" y="-9543751"/>
            <a:ext cx="22323657" cy="24341683"/>
            <a:chOff x="0" y="0"/>
            <a:chExt cx="29764876" cy="32455577"/>
          </a:xfrm>
        </p:grpSpPr>
        <p:grpSp>
          <p:nvGrpSpPr>
            <p:cNvPr id="4" name="Group 4"/>
            <p:cNvGrpSpPr/>
            <p:nvPr/>
          </p:nvGrpSpPr>
          <p:grpSpPr>
            <a:xfrm rot="2358067">
              <a:off x="8618736" y="383973"/>
              <a:ext cx="12527404" cy="31687632"/>
              <a:chOff x="0" y="0"/>
              <a:chExt cx="5559120" cy="140616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18034" y="-18796"/>
                <a:ext cx="5632450" cy="14126464"/>
              </a:xfrm>
              <a:custGeom>
                <a:avLst/>
                <a:gdLst/>
                <a:ahLst/>
                <a:cxnLst/>
                <a:rect l="l" t="t" r="r" b="b"/>
                <a:pathLst>
                  <a:path w="5632450" h="14126464">
                    <a:moveTo>
                      <a:pt x="19177" y="12761976"/>
                    </a:moveTo>
                    <a:cubicBezTo>
                      <a:pt x="0" y="11977624"/>
                      <a:pt x="653161" y="11326369"/>
                      <a:pt x="1437005" y="11347832"/>
                    </a:cubicBezTo>
                    <a:cubicBezTo>
                      <a:pt x="1637919" y="11353420"/>
                      <a:pt x="1828038" y="11401552"/>
                      <a:pt x="1998091" y="11484229"/>
                    </a:cubicBezTo>
                    <a:cubicBezTo>
                      <a:pt x="2150364" y="11558016"/>
                      <a:pt x="2332609" y="11527663"/>
                      <a:pt x="2452116" y="11408029"/>
                    </a:cubicBezTo>
                    <a:lnTo>
                      <a:pt x="2939796" y="10920349"/>
                    </a:lnTo>
                    <a:cubicBezTo>
                      <a:pt x="3045333" y="10814812"/>
                      <a:pt x="3067304" y="10653649"/>
                      <a:pt x="2999613" y="10520426"/>
                    </a:cubicBezTo>
                    <a:cubicBezTo>
                      <a:pt x="2930017" y="10383520"/>
                      <a:pt x="2882392" y="10233152"/>
                      <a:pt x="2861818" y="10074275"/>
                    </a:cubicBezTo>
                    <a:cubicBezTo>
                      <a:pt x="2861818" y="10072878"/>
                      <a:pt x="2861310" y="10071989"/>
                      <a:pt x="2861310" y="10070593"/>
                    </a:cubicBezTo>
                    <a:cubicBezTo>
                      <a:pt x="2858516" y="10048621"/>
                      <a:pt x="2856230" y="10026650"/>
                      <a:pt x="2854325" y="10004298"/>
                    </a:cubicBezTo>
                    <a:cubicBezTo>
                      <a:pt x="2853436" y="9993503"/>
                      <a:pt x="2852928" y="9982835"/>
                      <a:pt x="2852420" y="9972040"/>
                    </a:cubicBezTo>
                    <a:cubicBezTo>
                      <a:pt x="2851531" y="9958959"/>
                      <a:pt x="2850515" y="9946386"/>
                      <a:pt x="2850134" y="9933306"/>
                    </a:cubicBezTo>
                    <a:cubicBezTo>
                      <a:pt x="2850134" y="9932416"/>
                      <a:pt x="2850134" y="9931908"/>
                      <a:pt x="2850134" y="9931020"/>
                    </a:cubicBezTo>
                    <a:cubicBezTo>
                      <a:pt x="2849626" y="9919335"/>
                      <a:pt x="2850134" y="9907144"/>
                      <a:pt x="2850134" y="9895078"/>
                    </a:cubicBezTo>
                    <a:cubicBezTo>
                      <a:pt x="2850134" y="9883013"/>
                      <a:pt x="2849626" y="9871202"/>
                      <a:pt x="2850134" y="9859137"/>
                    </a:cubicBezTo>
                    <a:cubicBezTo>
                      <a:pt x="2850134" y="9858248"/>
                      <a:pt x="2850134" y="9857740"/>
                      <a:pt x="2850134" y="9856851"/>
                    </a:cubicBezTo>
                    <a:cubicBezTo>
                      <a:pt x="2850642" y="9843770"/>
                      <a:pt x="2851531" y="9831197"/>
                      <a:pt x="2852420" y="9818116"/>
                    </a:cubicBezTo>
                    <a:cubicBezTo>
                      <a:pt x="2852928" y="9807321"/>
                      <a:pt x="2853309" y="9796653"/>
                      <a:pt x="2854325" y="9785858"/>
                    </a:cubicBezTo>
                    <a:cubicBezTo>
                      <a:pt x="2856230" y="9763887"/>
                      <a:pt x="2858516" y="9741916"/>
                      <a:pt x="2861310" y="9719945"/>
                    </a:cubicBezTo>
                    <a:cubicBezTo>
                      <a:pt x="2861310" y="9718548"/>
                      <a:pt x="2861818" y="9717151"/>
                      <a:pt x="2861818" y="9715754"/>
                    </a:cubicBezTo>
                    <a:cubicBezTo>
                      <a:pt x="2882392" y="9556877"/>
                      <a:pt x="2929509" y="9407018"/>
                      <a:pt x="2999613" y="9269603"/>
                    </a:cubicBezTo>
                    <a:cubicBezTo>
                      <a:pt x="3067304" y="9136508"/>
                      <a:pt x="3045333" y="8975345"/>
                      <a:pt x="2939796" y="8869681"/>
                    </a:cubicBezTo>
                    <a:lnTo>
                      <a:pt x="2466975" y="8396859"/>
                    </a:lnTo>
                    <a:cubicBezTo>
                      <a:pt x="2341372" y="8271257"/>
                      <a:pt x="2153031" y="8239887"/>
                      <a:pt x="1990471" y="8309991"/>
                    </a:cubicBezTo>
                    <a:cubicBezTo>
                      <a:pt x="1800860" y="8401558"/>
                      <a:pt x="1587754" y="8451088"/>
                      <a:pt x="1363599" y="8445500"/>
                    </a:cubicBezTo>
                    <a:cubicBezTo>
                      <a:pt x="628777" y="8427212"/>
                      <a:pt x="36449" y="7834884"/>
                      <a:pt x="18288" y="7099935"/>
                    </a:cubicBezTo>
                    <a:cubicBezTo>
                      <a:pt x="17780" y="7087743"/>
                      <a:pt x="18288" y="7075678"/>
                      <a:pt x="18288" y="7063486"/>
                    </a:cubicBezTo>
                    <a:cubicBezTo>
                      <a:pt x="18288" y="7051294"/>
                      <a:pt x="17780" y="7039610"/>
                      <a:pt x="18288" y="7027545"/>
                    </a:cubicBezTo>
                    <a:cubicBezTo>
                      <a:pt x="36449" y="6292723"/>
                      <a:pt x="628904" y="5700395"/>
                      <a:pt x="1363726" y="5682107"/>
                    </a:cubicBezTo>
                    <a:cubicBezTo>
                      <a:pt x="1602486" y="5676011"/>
                      <a:pt x="1829054" y="5733034"/>
                      <a:pt x="2027555" y="5836793"/>
                    </a:cubicBezTo>
                    <a:cubicBezTo>
                      <a:pt x="2159762" y="5901690"/>
                      <a:pt x="2318639" y="5879719"/>
                      <a:pt x="2422779" y="5775071"/>
                    </a:cubicBezTo>
                    <a:lnTo>
                      <a:pt x="2895600" y="5302250"/>
                    </a:lnTo>
                    <a:cubicBezTo>
                      <a:pt x="3024124" y="5173726"/>
                      <a:pt x="3054477" y="4979035"/>
                      <a:pt x="2977388" y="4813554"/>
                    </a:cubicBezTo>
                    <a:cubicBezTo>
                      <a:pt x="2900299" y="4648073"/>
                      <a:pt x="2855468" y="4464558"/>
                      <a:pt x="2850261" y="4271645"/>
                    </a:cubicBezTo>
                    <a:cubicBezTo>
                      <a:pt x="2846070" y="4122166"/>
                      <a:pt x="2866644" y="3977767"/>
                      <a:pt x="2907665" y="3841369"/>
                    </a:cubicBezTo>
                    <a:cubicBezTo>
                      <a:pt x="2929128" y="3767963"/>
                      <a:pt x="2956306" y="3696970"/>
                      <a:pt x="2988945" y="3629787"/>
                    </a:cubicBezTo>
                    <a:cubicBezTo>
                      <a:pt x="3062732" y="3477514"/>
                      <a:pt x="3032887" y="3295269"/>
                      <a:pt x="2912745" y="3175762"/>
                    </a:cubicBezTo>
                    <a:lnTo>
                      <a:pt x="2425954" y="2689479"/>
                    </a:lnTo>
                    <a:cubicBezTo>
                      <a:pt x="2320417" y="2583942"/>
                      <a:pt x="2159254" y="2561971"/>
                      <a:pt x="2026031" y="2629662"/>
                    </a:cubicBezTo>
                    <a:cubicBezTo>
                      <a:pt x="1848993" y="2719832"/>
                      <a:pt x="1649984" y="2773045"/>
                      <a:pt x="1439291" y="2778633"/>
                    </a:cubicBezTo>
                    <a:cubicBezTo>
                      <a:pt x="655447" y="2799715"/>
                      <a:pt x="2413" y="2148586"/>
                      <a:pt x="21463" y="1364615"/>
                    </a:cubicBezTo>
                    <a:cubicBezTo>
                      <a:pt x="39751" y="629793"/>
                      <a:pt x="632079" y="37465"/>
                      <a:pt x="1366901" y="19177"/>
                    </a:cubicBezTo>
                    <a:cubicBezTo>
                      <a:pt x="2151253" y="0"/>
                      <a:pt x="2802509" y="653161"/>
                      <a:pt x="2780919" y="1437005"/>
                    </a:cubicBezTo>
                    <a:cubicBezTo>
                      <a:pt x="2775331" y="1647698"/>
                      <a:pt x="2722118" y="1846707"/>
                      <a:pt x="2631948" y="2023745"/>
                    </a:cubicBezTo>
                    <a:cubicBezTo>
                      <a:pt x="2564257" y="2156841"/>
                      <a:pt x="2586228" y="2318004"/>
                      <a:pt x="2691765" y="2423668"/>
                    </a:cubicBezTo>
                    <a:lnTo>
                      <a:pt x="3164459" y="2896489"/>
                    </a:lnTo>
                    <a:cubicBezTo>
                      <a:pt x="3292983" y="3025013"/>
                      <a:pt x="3487674" y="3055366"/>
                      <a:pt x="3653155" y="2978277"/>
                    </a:cubicBezTo>
                    <a:cubicBezTo>
                      <a:pt x="3818636" y="2901188"/>
                      <a:pt x="4002151" y="2856357"/>
                      <a:pt x="4195064" y="2851150"/>
                    </a:cubicBezTo>
                    <a:cubicBezTo>
                      <a:pt x="4978908" y="2829687"/>
                      <a:pt x="5632450" y="3480943"/>
                      <a:pt x="5612892" y="4265295"/>
                    </a:cubicBezTo>
                    <a:cubicBezTo>
                      <a:pt x="5600319" y="4779137"/>
                      <a:pt x="5306441" y="5223383"/>
                      <a:pt x="4879467" y="5450078"/>
                    </a:cubicBezTo>
                    <a:cubicBezTo>
                      <a:pt x="4872990" y="5453761"/>
                      <a:pt x="4866386" y="5457063"/>
                      <a:pt x="4859909" y="5460365"/>
                    </a:cubicBezTo>
                    <a:cubicBezTo>
                      <a:pt x="4851527" y="5464556"/>
                      <a:pt x="4843145" y="5468747"/>
                      <a:pt x="4834636" y="5472938"/>
                    </a:cubicBezTo>
                    <a:cubicBezTo>
                      <a:pt x="4640707" y="5568696"/>
                      <a:pt x="4422648" y="5620512"/>
                      <a:pt x="4192778" y="5614543"/>
                    </a:cubicBezTo>
                    <a:cubicBezTo>
                      <a:pt x="3991864" y="5608955"/>
                      <a:pt x="3801745" y="5560822"/>
                      <a:pt x="3631692" y="5478145"/>
                    </a:cubicBezTo>
                    <a:cubicBezTo>
                      <a:pt x="3479419" y="5404358"/>
                      <a:pt x="3297174" y="5434711"/>
                      <a:pt x="3177667" y="5554345"/>
                    </a:cubicBezTo>
                    <a:lnTo>
                      <a:pt x="2688971" y="6042533"/>
                    </a:lnTo>
                    <a:cubicBezTo>
                      <a:pt x="2583434" y="6148070"/>
                      <a:pt x="2561463" y="6309233"/>
                      <a:pt x="2629154" y="6442456"/>
                    </a:cubicBezTo>
                    <a:cubicBezTo>
                      <a:pt x="2656713" y="6496685"/>
                      <a:pt x="2680589" y="6552692"/>
                      <a:pt x="2700655" y="6610604"/>
                    </a:cubicBezTo>
                    <a:cubicBezTo>
                      <a:pt x="2701163" y="6612001"/>
                      <a:pt x="2701544" y="6612890"/>
                      <a:pt x="2702052" y="6614287"/>
                    </a:cubicBezTo>
                    <a:cubicBezTo>
                      <a:pt x="2708529" y="6633464"/>
                      <a:pt x="2715133" y="6653022"/>
                      <a:pt x="2721229" y="6672707"/>
                    </a:cubicBezTo>
                    <a:cubicBezTo>
                      <a:pt x="2723134" y="6678295"/>
                      <a:pt x="2724531" y="6683883"/>
                      <a:pt x="2725928" y="6689979"/>
                    </a:cubicBezTo>
                    <a:cubicBezTo>
                      <a:pt x="2730627" y="6705854"/>
                      <a:pt x="2734818" y="6722237"/>
                      <a:pt x="2739009" y="6738112"/>
                    </a:cubicBezTo>
                    <a:cubicBezTo>
                      <a:pt x="2741295" y="6748399"/>
                      <a:pt x="2743708" y="6758686"/>
                      <a:pt x="2745994" y="6768973"/>
                    </a:cubicBezTo>
                    <a:cubicBezTo>
                      <a:pt x="2748788" y="6781546"/>
                      <a:pt x="2751582" y="6793738"/>
                      <a:pt x="2753995" y="6806819"/>
                    </a:cubicBezTo>
                    <a:cubicBezTo>
                      <a:pt x="2756789" y="6821805"/>
                      <a:pt x="2759075" y="6837172"/>
                      <a:pt x="2761996" y="6852539"/>
                    </a:cubicBezTo>
                    <a:cubicBezTo>
                      <a:pt x="2763393" y="6860921"/>
                      <a:pt x="2764790" y="6869303"/>
                      <a:pt x="2766187" y="6878193"/>
                    </a:cubicBezTo>
                    <a:cubicBezTo>
                      <a:pt x="2768981" y="6899275"/>
                      <a:pt x="2771267" y="6920738"/>
                      <a:pt x="2773172" y="6941693"/>
                    </a:cubicBezTo>
                    <a:cubicBezTo>
                      <a:pt x="2773680" y="6944995"/>
                      <a:pt x="2774061" y="6948678"/>
                      <a:pt x="2774061" y="6951980"/>
                    </a:cubicBezTo>
                    <a:cubicBezTo>
                      <a:pt x="2777363" y="6989318"/>
                      <a:pt x="2778252" y="7027672"/>
                      <a:pt x="2778252" y="7066026"/>
                    </a:cubicBezTo>
                    <a:cubicBezTo>
                      <a:pt x="2778252" y="7128129"/>
                      <a:pt x="2774569" y="7189851"/>
                      <a:pt x="2766060" y="7250049"/>
                    </a:cubicBezTo>
                    <a:cubicBezTo>
                      <a:pt x="2765171" y="7256145"/>
                      <a:pt x="2764155" y="7262241"/>
                      <a:pt x="2763266" y="7268210"/>
                    </a:cubicBezTo>
                    <a:cubicBezTo>
                      <a:pt x="2760472" y="7285482"/>
                      <a:pt x="2758186" y="7302373"/>
                      <a:pt x="2754884" y="7319645"/>
                    </a:cubicBezTo>
                    <a:cubicBezTo>
                      <a:pt x="2752090" y="7335520"/>
                      <a:pt x="2748280" y="7351395"/>
                      <a:pt x="2744597" y="7367270"/>
                    </a:cubicBezTo>
                    <a:cubicBezTo>
                      <a:pt x="2743200" y="7373747"/>
                      <a:pt x="2741803" y="7380351"/>
                      <a:pt x="2740406" y="7386828"/>
                    </a:cubicBezTo>
                    <a:cubicBezTo>
                      <a:pt x="2717038" y="7483475"/>
                      <a:pt x="2683891" y="7576058"/>
                      <a:pt x="2641854" y="7663815"/>
                    </a:cubicBezTo>
                    <a:cubicBezTo>
                      <a:pt x="2568067" y="7816088"/>
                      <a:pt x="2598420" y="7998333"/>
                      <a:pt x="2718054" y="8117840"/>
                    </a:cubicBezTo>
                    <a:lnTo>
                      <a:pt x="3205734" y="8605520"/>
                    </a:lnTo>
                    <a:cubicBezTo>
                      <a:pt x="3311271" y="8711057"/>
                      <a:pt x="3472434" y="8733028"/>
                      <a:pt x="3605657" y="8665337"/>
                    </a:cubicBezTo>
                    <a:cubicBezTo>
                      <a:pt x="3721100" y="8606536"/>
                      <a:pt x="3846195" y="8563991"/>
                      <a:pt x="3978021" y="8539226"/>
                    </a:cubicBezTo>
                    <a:cubicBezTo>
                      <a:pt x="3979418" y="8538718"/>
                      <a:pt x="3980815" y="8538718"/>
                      <a:pt x="3982720" y="8538337"/>
                    </a:cubicBezTo>
                    <a:cubicBezTo>
                      <a:pt x="4003294" y="8534654"/>
                      <a:pt x="4024249" y="8530844"/>
                      <a:pt x="4045331" y="8528050"/>
                    </a:cubicBezTo>
                    <a:cubicBezTo>
                      <a:pt x="4063111" y="8525764"/>
                      <a:pt x="4080891" y="8523859"/>
                      <a:pt x="4098544" y="8521954"/>
                    </a:cubicBezTo>
                    <a:cubicBezTo>
                      <a:pt x="4104132" y="8521446"/>
                      <a:pt x="4109720" y="8520557"/>
                      <a:pt x="4115816" y="8520049"/>
                    </a:cubicBezTo>
                    <a:cubicBezTo>
                      <a:pt x="4165346" y="8515858"/>
                      <a:pt x="4215257" y="8513953"/>
                      <a:pt x="4265803" y="8515350"/>
                    </a:cubicBezTo>
                    <a:cubicBezTo>
                      <a:pt x="4997323" y="8533130"/>
                      <a:pt x="5587365" y="9120378"/>
                      <a:pt x="5610733" y="9850501"/>
                    </a:cubicBezTo>
                    <a:cubicBezTo>
                      <a:pt x="5610733" y="9852787"/>
                      <a:pt x="5611241" y="9855200"/>
                      <a:pt x="5611241" y="9857486"/>
                    </a:cubicBezTo>
                    <a:cubicBezTo>
                      <a:pt x="5611241" y="9858375"/>
                      <a:pt x="5611241" y="9859391"/>
                      <a:pt x="5611241" y="9860280"/>
                    </a:cubicBezTo>
                    <a:cubicBezTo>
                      <a:pt x="5611749" y="9871964"/>
                      <a:pt x="5611241" y="9883140"/>
                      <a:pt x="5611241" y="9894824"/>
                    </a:cubicBezTo>
                    <a:cubicBezTo>
                      <a:pt x="5611241" y="9906508"/>
                      <a:pt x="5611749" y="9917684"/>
                      <a:pt x="5611241" y="9929368"/>
                    </a:cubicBezTo>
                    <a:cubicBezTo>
                      <a:pt x="5611241" y="9930257"/>
                      <a:pt x="5611241" y="9931273"/>
                      <a:pt x="5611241" y="9932670"/>
                    </a:cubicBezTo>
                    <a:cubicBezTo>
                      <a:pt x="5611241" y="9934956"/>
                      <a:pt x="5610733" y="9937369"/>
                      <a:pt x="5610733" y="9939655"/>
                    </a:cubicBezTo>
                    <a:cubicBezTo>
                      <a:pt x="5587365" y="10669778"/>
                      <a:pt x="4997323" y="11257026"/>
                      <a:pt x="4266311" y="11274806"/>
                    </a:cubicBezTo>
                    <a:cubicBezTo>
                      <a:pt x="4215892" y="11276203"/>
                      <a:pt x="4165346" y="11274298"/>
                      <a:pt x="4116324" y="11270107"/>
                    </a:cubicBezTo>
                    <a:cubicBezTo>
                      <a:pt x="4110736" y="11269599"/>
                      <a:pt x="4104640" y="11268710"/>
                      <a:pt x="4099052" y="11268202"/>
                    </a:cubicBezTo>
                    <a:cubicBezTo>
                      <a:pt x="4081272" y="11266297"/>
                      <a:pt x="4063492" y="11264519"/>
                      <a:pt x="4046220" y="11262106"/>
                    </a:cubicBezTo>
                    <a:cubicBezTo>
                      <a:pt x="4025138" y="11259312"/>
                      <a:pt x="4004691" y="11255629"/>
                      <a:pt x="3984117" y="11251819"/>
                    </a:cubicBezTo>
                    <a:cubicBezTo>
                      <a:pt x="3982720" y="11251311"/>
                      <a:pt x="3980815" y="11251311"/>
                      <a:pt x="3979418" y="11250930"/>
                    </a:cubicBezTo>
                    <a:cubicBezTo>
                      <a:pt x="3848100" y="11226673"/>
                      <a:pt x="3723005" y="11183620"/>
                      <a:pt x="3607054" y="11124819"/>
                    </a:cubicBezTo>
                    <a:cubicBezTo>
                      <a:pt x="3473958" y="11057128"/>
                      <a:pt x="3312795" y="11079099"/>
                      <a:pt x="3207131" y="11184636"/>
                    </a:cubicBezTo>
                    <a:lnTo>
                      <a:pt x="2733421" y="11658346"/>
                    </a:lnTo>
                    <a:cubicBezTo>
                      <a:pt x="2604897" y="11786870"/>
                      <a:pt x="2574544" y="11981561"/>
                      <a:pt x="2651633" y="12147042"/>
                    </a:cubicBezTo>
                    <a:cubicBezTo>
                      <a:pt x="2728722" y="12312523"/>
                      <a:pt x="2773553" y="12496038"/>
                      <a:pt x="2778760" y="12688951"/>
                    </a:cubicBezTo>
                    <a:cubicBezTo>
                      <a:pt x="2800223" y="13472795"/>
                      <a:pt x="2149094" y="14126464"/>
                      <a:pt x="1364742" y="14106779"/>
                    </a:cubicBezTo>
                    <a:cubicBezTo>
                      <a:pt x="629412" y="14088999"/>
                      <a:pt x="37084" y="13496671"/>
                      <a:pt x="19304" y="1276184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Freeform 6"/>
            <p:cNvSpPr/>
            <p:nvPr/>
          </p:nvSpPr>
          <p:spPr>
            <a:xfrm>
              <a:off x="19387645" y="11221796"/>
              <a:ext cx="2144928" cy="1922636"/>
            </a:xfrm>
            <a:custGeom>
              <a:avLst/>
              <a:gdLst/>
              <a:ahLst/>
              <a:cxnLst/>
              <a:rect l="l" t="t" r="r" b="b"/>
              <a:pathLst>
                <a:path w="2144928" h="1922636">
                  <a:moveTo>
                    <a:pt x="0" y="0"/>
                  </a:moveTo>
                  <a:lnTo>
                    <a:pt x="2144928" y="0"/>
                  </a:lnTo>
                  <a:lnTo>
                    <a:pt x="2144928" y="1922635"/>
                  </a:lnTo>
                  <a:lnTo>
                    <a:pt x="0" y="1922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9324175" y="12830099"/>
              <a:ext cx="4289857" cy="3174494"/>
            </a:xfrm>
            <a:custGeom>
              <a:avLst/>
              <a:gdLst/>
              <a:ahLst/>
              <a:cxnLst/>
              <a:rect l="l" t="t" r="r" b="b"/>
              <a:pathLst>
                <a:path w="4289857" h="3174494">
                  <a:moveTo>
                    <a:pt x="0" y="0"/>
                  </a:moveTo>
                  <a:lnTo>
                    <a:pt x="4289857" y="0"/>
                  </a:lnTo>
                  <a:lnTo>
                    <a:pt x="4289857" y="3174494"/>
                  </a:lnTo>
                  <a:lnTo>
                    <a:pt x="0" y="3174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323829" y="2559933"/>
              <a:ext cx="4272561" cy="3899683"/>
            </a:xfrm>
            <a:custGeom>
              <a:avLst/>
              <a:gdLst/>
              <a:ahLst/>
              <a:cxnLst/>
              <a:rect l="l" t="t" r="r" b="b"/>
              <a:pathLst>
                <a:path w="4272561" h="3899683">
                  <a:moveTo>
                    <a:pt x="0" y="0"/>
                  </a:moveTo>
                  <a:lnTo>
                    <a:pt x="4272560" y="0"/>
                  </a:lnTo>
                  <a:lnTo>
                    <a:pt x="4272560" y="3899682"/>
                  </a:lnTo>
                  <a:lnTo>
                    <a:pt x="0" y="3899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0322100" y="12770000"/>
              <a:ext cx="3934894" cy="3457789"/>
            </a:xfrm>
            <a:custGeom>
              <a:avLst/>
              <a:gdLst/>
              <a:ahLst/>
              <a:cxnLst/>
              <a:rect l="l" t="t" r="r" b="b"/>
              <a:pathLst>
                <a:path w="3934894" h="3457789">
                  <a:moveTo>
                    <a:pt x="0" y="0"/>
                  </a:moveTo>
                  <a:lnTo>
                    <a:pt x="3934894" y="0"/>
                  </a:lnTo>
                  <a:lnTo>
                    <a:pt x="3934894" y="3457789"/>
                  </a:lnTo>
                  <a:lnTo>
                    <a:pt x="0" y="3457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303359" y="21466351"/>
              <a:ext cx="3934894" cy="3687324"/>
            </a:xfrm>
            <a:custGeom>
              <a:avLst/>
              <a:gdLst/>
              <a:ahLst/>
              <a:cxnLst/>
              <a:rect l="l" t="t" r="r" b="b"/>
              <a:pathLst>
                <a:path w="3934894" h="3687324">
                  <a:moveTo>
                    <a:pt x="0" y="0"/>
                  </a:moveTo>
                  <a:lnTo>
                    <a:pt x="3934894" y="0"/>
                  </a:lnTo>
                  <a:lnTo>
                    <a:pt x="3934894" y="3687324"/>
                  </a:lnTo>
                  <a:lnTo>
                    <a:pt x="0" y="3687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443059" y="22127080"/>
              <a:ext cx="3921933" cy="3722271"/>
            </a:xfrm>
            <a:custGeom>
              <a:avLst/>
              <a:gdLst/>
              <a:ahLst/>
              <a:cxnLst/>
              <a:rect l="l" t="t" r="r" b="b"/>
              <a:pathLst>
                <a:path w="3921933" h="3722271">
                  <a:moveTo>
                    <a:pt x="0" y="0"/>
                  </a:moveTo>
                  <a:lnTo>
                    <a:pt x="3921933" y="0"/>
                  </a:lnTo>
                  <a:lnTo>
                    <a:pt x="3921933" y="3722271"/>
                  </a:lnTo>
                  <a:lnTo>
                    <a:pt x="0" y="372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057001" y="5840931"/>
            <a:ext cx="10485404" cy="3172738"/>
            <a:chOff x="0" y="0"/>
            <a:chExt cx="13980539" cy="4230317"/>
          </a:xfrm>
        </p:grpSpPr>
        <p:sp>
          <p:nvSpPr>
            <p:cNvPr id="13" name="Freeform 13"/>
            <p:cNvSpPr/>
            <p:nvPr/>
          </p:nvSpPr>
          <p:spPr>
            <a:xfrm rot="-5400000">
              <a:off x="5657558" y="-639906"/>
              <a:ext cx="2293267" cy="3573079"/>
            </a:xfrm>
            <a:custGeom>
              <a:avLst/>
              <a:gdLst/>
              <a:ahLst/>
              <a:cxnLst/>
              <a:rect l="l" t="t" r="r" b="b"/>
              <a:pathLst>
                <a:path w="2293267" h="3573079">
                  <a:moveTo>
                    <a:pt x="0" y="0"/>
                  </a:moveTo>
                  <a:lnTo>
                    <a:pt x="2293268" y="0"/>
                  </a:lnTo>
                  <a:lnTo>
                    <a:pt x="2293268" y="3573079"/>
                  </a:lnTo>
                  <a:lnTo>
                    <a:pt x="0" y="3573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5105784" y="755348"/>
              <a:ext cx="3396815" cy="896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736"/>
                </a:lnSpc>
                <a:spcBef>
                  <a:spcPct val="0"/>
                </a:spcBef>
              </a:pPr>
              <a:r>
                <a:rPr lang="en-US" sz="4985">
                  <a:solidFill>
                    <a:srgbClr val="000000"/>
                  </a:solidFill>
                  <a:latin typeface="Quicksand Bold"/>
                </a:rPr>
                <a:t>SUMO1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105784" y="2643325"/>
              <a:ext cx="3862720" cy="1053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8"/>
                </a:lnSpc>
              </a:pPr>
              <a:r>
                <a:rPr lang="en-US" sz="2600">
                  <a:solidFill>
                    <a:srgbClr val="50242F"/>
                  </a:solidFill>
                  <a:latin typeface="Dosis Bold"/>
                </a:rPr>
                <a:t>Cellular cycle </a:t>
              </a:r>
            </a:p>
            <a:p>
              <a:pPr algn="ctr">
                <a:lnSpc>
                  <a:spcPts val="3198"/>
                </a:lnSpc>
              </a:pPr>
              <a:r>
                <a:rPr lang="en-US" sz="2600">
                  <a:solidFill>
                    <a:srgbClr val="50242F"/>
                  </a:solidFill>
                  <a:latin typeface="Dosis Bold"/>
                </a:rPr>
                <a:t>Stress response</a:t>
              </a:r>
            </a:p>
          </p:txBody>
        </p:sp>
        <p:sp>
          <p:nvSpPr>
            <p:cNvPr id="16" name="Freeform 16"/>
            <p:cNvSpPr/>
            <p:nvPr/>
          </p:nvSpPr>
          <p:spPr>
            <a:xfrm rot="-5400000">
              <a:off x="10669593" y="-639906"/>
              <a:ext cx="2293267" cy="3573079"/>
            </a:xfrm>
            <a:custGeom>
              <a:avLst/>
              <a:gdLst/>
              <a:ahLst/>
              <a:cxnLst/>
              <a:rect l="l" t="t" r="r" b="b"/>
              <a:pathLst>
                <a:path w="2293267" h="3573079">
                  <a:moveTo>
                    <a:pt x="0" y="0"/>
                  </a:moveTo>
                  <a:lnTo>
                    <a:pt x="2293267" y="0"/>
                  </a:lnTo>
                  <a:lnTo>
                    <a:pt x="2293267" y="3573079"/>
                  </a:lnTo>
                  <a:lnTo>
                    <a:pt x="0" y="3573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0117819" y="746881"/>
              <a:ext cx="3396815" cy="913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831"/>
                </a:lnSpc>
                <a:spcBef>
                  <a:spcPct val="0"/>
                </a:spcBef>
              </a:pPr>
              <a:r>
                <a:rPr lang="en-US" sz="5085">
                  <a:solidFill>
                    <a:srgbClr val="000000"/>
                  </a:solidFill>
                  <a:latin typeface="Quicksand Bold"/>
                </a:rPr>
                <a:t>KCNAB1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17819" y="2643325"/>
              <a:ext cx="3862720" cy="1586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8"/>
                </a:lnSpc>
              </a:pPr>
              <a:r>
                <a:rPr lang="en-US" sz="2600">
                  <a:solidFill>
                    <a:srgbClr val="50242F"/>
                  </a:solidFill>
                  <a:latin typeface="Dosis Bold"/>
                </a:rPr>
                <a:t>Neuronal transmission regulation 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-5400000">
              <a:off x="639906" y="-639906"/>
              <a:ext cx="2293267" cy="3573079"/>
            </a:xfrm>
            <a:custGeom>
              <a:avLst/>
              <a:gdLst/>
              <a:ahLst/>
              <a:cxnLst/>
              <a:rect l="l" t="t" r="r" b="b"/>
              <a:pathLst>
                <a:path w="2293267" h="3573079">
                  <a:moveTo>
                    <a:pt x="0" y="0"/>
                  </a:moveTo>
                  <a:lnTo>
                    <a:pt x="2293267" y="0"/>
                  </a:lnTo>
                  <a:lnTo>
                    <a:pt x="2293267" y="3573079"/>
                  </a:lnTo>
                  <a:lnTo>
                    <a:pt x="0" y="3573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88132" y="646340"/>
              <a:ext cx="3396815" cy="1143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6066"/>
                </a:lnSpc>
                <a:spcBef>
                  <a:spcPct val="0"/>
                </a:spcBef>
              </a:pPr>
              <a:r>
                <a:rPr lang="en-US" sz="6385">
                  <a:solidFill>
                    <a:srgbClr val="000000"/>
                  </a:solidFill>
                  <a:latin typeface="Quicksand Bold"/>
                </a:rPr>
                <a:t>HIPK2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8132" y="2643325"/>
              <a:ext cx="3862720" cy="1586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8"/>
                </a:lnSpc>
              </a:pPr>
              <a:r>
                <a:rPr lang="en-US" sz="2600">
                  <a:solidFill>
                    <a:srgbClr val="50242F"/>
                  </a:solidFill>
                  <a:latin typeface="Dosis Bold"/>
                </a:rPr>
                <a:t>Cellular homeostasis</a:t>
              </a:r>
            </a:p>
            <a:p>
              <a:pPr algn="ctr">
                <a:lnSpc>
                  <a:spcPts val="3198"/>
                </a:lnSpc>
              </a:pPr>
              <a:r>
                <a:rPr lang="en-US" sz="2600">
                  <a:solidFill>
                    <a:srgbClr val="50242F"/>
                  </a:solidFill>
                  <a:latin typeface="Dosis Bold"/>
                </a:rPr>
                <a:t>DNA damage response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91580" y="2416529"/>
            <a:ext cx="10029877" cy="1691640"/>
            <a:chOff x="0" y="0"/>
            <a:chExt cx="13373169" cy="2255520"/>
          </a:xfrm>
        </p:grpSpPr>
        <p:sp>
          <p:nvSpPr>
            <p:cNvPr id="23" name="TextBox 23"/>
            <p:cNvSpPr txBox="1"/>
            <p:nvPr/>
          </p:nvSpPr>
          <p:spPr>
            <a:xfrm>
              <a:off x="2505376" y="26670"/>
              <a:ext cx="10867793" cy="22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 spc="181">
                  <a:solidFill>
                    <a:srgbClr val="764652"/>
                  </a:solidFill>
                  <a:latin typeface="Bobby Jones"/>
                </a:rPr>
                <a:t>NEURONAL DNA-LEVEL</a:t>
              </a:r>
            </a:p>
            <a:p>
              <a:pPr>
                <a:lnSpc>
                  <a:spcPts val="6599"/>
                </a:lnSpc>
              </a:pPr>
              <a:r>
                <a:rPr lang="en-US" sz="5499" spc="181">
                  <a:solidFill>
                    <a:srgbClr val="764652"/>
                  </a:solidFill>
                  <a:latin typeface="Bobby Jones"/>
                </a:rPr>
                <a:t>DAMAGE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71450"/>
              <a:ext cx="2268821" cy="2084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00"/>
                </a:lnSpc>
              </a:pPr>
              <a:r>
                <a:rPr lang="en-US" sz="11100" spc="299">
                  <a:solidFill>
                    <a:srgbClr val="764652"/>
                  </a:solidFill>
                  <a:latin typeface="Bobby Jones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-83333" r="-83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45231" y="1028700"/>
            <a:ext cx="10029877" cy="1691640"/>
            <a:chOff x="0" y="0"/>
            <a:chExt cx="13373169" cy="2255520"/>
          </a:xfrm>
        </p:grpSpPr>
        <p:sp>
          <p:nvSpPr>
            <p:cNvPr id="4" name="TextBox 4"/>
            <p:cNvSpPr txBox="1"/>
            <p:nvPr/>
          </p:nvSpPr>
          <p:spPr>
            <a:xfrm>
              <a:off x="2505376" y="26670"/>
              <a:ext cx="10867793" cy="22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 spc="181">
                  <a:solidFill>
                    <a:srgbClr val="764652"/>
                  </a:solidFill>
                  <a:latin typeface="Bobby Jones"/>
                </a:rPr>
                <a:t>HOW DOES THIS RELATE TO ALZHEIMER’S?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1450"/>
              <a:ext cx="2268821" cy="2084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00"/>
                </a:lnSpc>
              </a:pPr>
              <a:r>
                <a:rPr lang="en-US" sz="11100" spc="299">
                  <a:solidFill>
                    <a:srgbClr val="764652"/>
                  </a:solidFill>
                  <a:latin typeface="Bobby Jones"/>
                </a:rPr>
                <a:t>05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5231" y="3532429"/>
            <a:ext cx="6205300" cy="1321431"/>
            <a:chOff x="0" y="0"/>
            <a:chExt cx="8273734" cy="176190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273734" cy="1761908"/>
              <a:chOff x="0" y="0"/>
              <a:chExt cx="973912" cy="20739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73912" cy="207396"/>
              </a:xfrm>
              <a:custGeom>
                <a:avLst/>
                <a:gdLst/>
                <a:ahLst/>
                <a:cxnLst/>
                <a:rect l="l" t="t" r="r" b="b"/>
                <a:pathLst>
                  <a:path w="973912" h="207396">
                    <a:moveTo>
                      <a:pt x="16749" y="0"/>
                    </a:moveTo>
                    <a:lnTo>
                      <a:pt x="957163" y="0"/>
                    </a:lnTo>
                    <a:cubicBezTo>
                      <a:pt x="966413" y="0"/>
                      <a:pt x="973912" y="7499"/>
                      <a:pt x="973912" y="16749"/>
                    </a:cubicBezTo>
                    <a:lnTo>
                      <a:pt x="973912" y="190647"/>
                    </a:lnTo>
                    <a:cubicBezTo>
                      <a:pt x="973912" y="195089"/>
                      <a:pt x="972147" y="199350"/>
                      <a:pt x="969006" y="202491"/>
                    </a:cubicBezTo>
                    <a:cubicBezTo>
                      <a:pt x="965865" y="205632"/>
                      <a:pt x="961605" y="207396"/>
                      <a:pt x="957163" y="207396"/>
                    </a:cubicBezTo>
                    <a:lnTo>
                      <a:pt x="16749" y="207396"/>
                    </a:lnTo>
                    <a:cubicBezTo>
                      <a:pt x="12307" y="207396"/>
                      <a:pt x="8047" y="205632"/>
                      <a:pt x="4906" y="202491"/>
                    </a:cubicBezTo>
                    <a:cubicBezTo>
                      <a:pt x="1765" y="199350"/>
                      <a:pt x="0" y="195089"/>
                      <a:pt x="0" y="190647"/>
                    </a:cubicBezTo>
                    <a:lnTo>
                      <a:pt x="0" y="16749"/>
                    </a:lnTo>
                    <a:cubicBezTo>
                      <a:pt x="0" y="12307"/>
                      <a:pt x="1765" y="8047"/>
                      <a:pt x="4906" y="4906"/>
                    </a:cubicBezTo>
                    <a:cubicBezTo>
                      <a:pt x="8047" y="1765"/>
                      <a:pt x="12307" y="0"/>
                      <a:pt x="16749" y="0"/>
                    </a:cubicBezTo>
                    <a:close/>
                  </a:path>
                </a:pathLst>
              </a:custGeom>
              <a:solidFill>
                <a:srgbClr val="F2BF9C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973912" cy="2454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760177" y="261829"/>
              <a:ext cx="6744788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999" spc="98">
                  <a:solidFill>
                    <a:srgbClr val="764652"/>
                  </a:solidFill>
                  <a:latin typeface="Bobby Jones"/>
                </a:rPr>
                <a:t>EPIGENETIS &amp; </a:t>
              </a:r>
            </a:p>
            <a:p>
              <a:pPr algn="ctr">
                <a:lnSpc>
                  <a:spcPts val="3599"/>
                </a:lnSpc>
              </a:pPr>
              <a:r>
                <a:rPr lang="en-US" sz="2999" spc="98">
                  <a:solidFill>
                    <a:srgbClr val="764652"/>
                  </a:solidFill>
                  <a:latin typeface="Bobby Jones"/>
                </a:rPr>
                <a:t>BIOCHEMICAL CHANGES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45231" y="6257890"/>
            <a:ext cx="6205300" cy="1302381"/>
            <a:chOff x="0" y="0"/>
            <a:chExt cx="8273734" cy="1736508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8273734" cy="1736508"/>
              <a:chOff x="0" y="0"/>
              <a:chExt cx="973912" cy="20440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73912" cy="204406"/>
              </a:xfrm>
              <a:custGeom>
                <a:avLst/>
                <a:gdLst/>
                <a:ahLst/>
                <a:cxnLst/>
                <a:rect l="l" t="t" r="r" b="b"/>
                <a:pathLst>
                  <a:path w="973912" h="204406">
                    <a:moveTo>
                      <a:pt x="16749" y="0"/>
                    </a:moveTo>
                    <a:lnTo>
                      <a:pt x="957163" y="0"/>
                    </a:lnTo>
                    <a:cubicBezTo>
                      <a:pt x="966413" y="0"/>
                      <a:pt x="973912" y="7499"/>
                      <a:pt x="973912" y="16749"/>
                    </a:cubicBezTo>
                    <a:lnTo>
                      <a:pt x="973912" y="187657"/>
                    </a:lnTo>
                    <a:cubicBezTo>
                      <a:pt x="973912" y="192099"/>
                      <a:pt x="972147" y="196360"/>
                      <a:pt x="969006" y="199501"/>
                    </a:cubicBezTo>
                    <a:cubicBezTo>
                      <a:pt x="965865" y="202642"/>
                      <a:pt x="961605" y="204406"/>
                      <a:pt x="957163" y="204406"/>
                    </a:cubicBezTo>
                    <a:lnTo>
                      <a:pt x="16749" y="204406"/>
                    </a:lnTo>
                    <a:cubicBezTo>
                      <a:pt x="12307" y="204406"/>
                      <a:pt x="8047" y="202642"/>
                      <a:pt x="4906" y="199501"/>
                    </a:cubicBezTo>
                    <a:cubicBezTo>
                      <a:pt x="1765" y="196360"/>
                      <a:pt x="0" y="192099"/>
                      <a:pt x="0" y="187657"/>
                    </a:cubicBezTo>
                    <a:lnTo>
                      <a:pt x="0" y="16749"/>
                    </a:lnTo>
                    <a:cubicBezTo>
                      <a:pt x="0" y="12307"/>
                      <a:pt x="1765" y="8047"/>
                      <a:pt x="4906" y="4906"/>
                    </a:cubicBezTo>
                    <a:cubicBezTo>
                      <a:pt x="8047" y="1765"/>
                      <a:pt x="12307" y="0"/>
                      <a:pt x="16749" y="0"/>
                    </a:cubicBezTo>
                    <a:close/>
                  </a:path>
                </a:pathLst>
              </a:custGeom>
              <a:solidFill>
                <a:srgbClr val="DDDBF9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973912" cy="2425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760177" y="261829"/>
              <a:ext cx="6744788" cy="120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999" spc="98">
                  <a:solidFill>
                    <a:srgbClr val="764652"/>
                  </a:solidFill>
                  <a:latin typeface="Bobby Jones"/>
                </a:rPr>
                <a:t>BLOOD BRAIN </a:t>
              </a:r>
            </a:p>
            <a:p>
              <a:pPr algn="ctr">
                <a:lnSpc>
                  <a:spcPts val="3599"/>
                </a:lnSpc>
              </a:pPr>
              <a:r>
                <a:rPr lang="en-US" sz="2999" spc="98">
                  <a:solidFill>
                    <a:srgbClr val="764652"/>
                  </a:solidFill>
                  <a:latin typeface="Bobby Jones"/>
                </a:rPr>
                <a:t>BARRIER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45231" y="4895160"/>
            <a:ext cx="6205300" cy="1302381"/>
            <a:chOff x="0" y="0"/>
            <a:chExt cx="8273734" cy="1736508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8273734" cy="1736508"/>
              <a:chOff x="0" y="0"/>
              <a:chExt cx="973912" cy="20440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73912" cy="204406"/>
              </a:xfrm>
              <a:custGeom>
                <a:avLst/>
                <a:gdLst/>
                <a:ahLst/>
                <a:cxnLst/>
                <a:rect l="l" t="t" r="r" b="b"/>
                <a:pathLst>
                  <a:path w="973912" h="204406">
                    <a:moveTo>
                      <a:pt x="16749" y="0"/>
                    </a:moveTo>
                    <a:lnTo>
                      <a:pt x="957163" y="0"/>
                    </a:lnTo>
                    <a:cubicBezTo>
                      <a:pt x="966413" y="0"/>
                      <a:pt x="973912" y="7499"/>
                      <a:pt x="973912" y="16749"/>
                    </a:cubicBezTo>
                    <a:lnTo>
                      <a:pt x="973912" y="187657"/>
                    </a:lnTo>
                    <a:cubicBezTo>
                      <a:pt x="973912" y="192099"/>
                      <a:pt x="972147" y="196360"/>
                      <a:pt x="969006" y="199501"/>
                    </a:cubicBezTo>
                    <a:cubicBezTo>
                      <a:pt x="965865" y="202642"/>
                      <a:pt x="961605" y="204406"/>
                      <a:pt x="957163" y="204406"/>
                    </a:cubicBezTo>
                    <a:lnTo>
                      <a:pt x="16749" y="204406"/>
                    </a:lnTo>
                    <a:cubicBezTo>
                      <a:pt x="12307" y="204406"/>
                      <a:pt x="8047" y="202642"/>
                      <a:pt x="4906" y="199501"/>
                    </a:cubicBezTo>
                    <a:cubicBezTo>
                      <a:pt x="1765" y="196360"/>
                      <a:pt x="0" y="192099"/>
                      <a:pt x="0" y="187657"/>
                    </a:cubicBezTo>
                    <a:lnTo>
                      <a:pt x="0" y="16749"/>
                    </a:lnTo>
                    <a:cubicBezTo>
                      <a:pt x="0" y="12307"/>
                      <a:pt x="1765" y="8047"/>
                      <a:pt x="4906" y="4906"/>
                    </a:cubicBezTo>
                    <a:cubicBezTo>
                      <a:pt x="8047" y="1765"/>
                      <a:pt x="12307" y="0"/>
                      <a:pt x="16749" y="0"/>
                    </a:cubicBezTo>
                    <a:close/>
                  </a:path>
                </a:pathLst>
              </a:custGeom>
              <a:solidFill>
                <a:srgbClr val="F4BAD9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973912" cy="2425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760177" y="261829"/>
              <a:ext cx="6744788" cy="120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999" spc="98">
                  <a:solidFill>
                    <a:srgbClr val="764652"/>
                  </a:solidFill>
                  <a:latin typeface="Bobby Jones"/>
                </a:rPr>
                <a:t>IMMUNE SYSTEM RESPONSE &amp; INFLAMMATION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45231" y="7620234"/>
            <a:ext cx="6205300" cy="1321431"/>
            <a:chOff x="0" y="0"/>
            <a:chExt cx="8273734" cy="1761908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8273734" cy="1761908"/>
              <a:chOff x="0" y="0"/>
              <a:chExt cx="973912" cy="20739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73912" cy="207396"/>
              </a:xfrm>
              <a:custGeom>
                <a:avLst/>
                <a:gdLst/>
                <a:ahLst/>
                <a:cxnLst/>
                <a:rect l="l" t="t" r="r" b="b"/>
                <a:pathLst>
                  <a:path w="973912" h="207396">
                    <a:moveTo>
                      <a:pt x="16749" y="0"/>
                    </a:moveTo>
                    <a:lnTo>
                      <a:pt x="957163" y="0"/>
                    </a:lnTo>
                    <a:cubicBezTo>
                      <a:pt x="966413" y="0"/>
                      <a:pt x="973912" y="7499"/>
                      <a:pt x="973912" y="16749"/>
                    </a:cubicBezTo>
                    <a:lnTo>
                      <a:pt x="973912" y="190647"/>
                    </a:lnTo>
                    <a:cubicBezTo>
                      <a:pt x="973912" y="195089"/>
                      <a:pt x="972147" y="199350"/>
                      <a:pt x="969006" y="202491"/>
                    </a:cubicBezTo>
                    <a:cubicBezTo>
                      <a:pt x="965865" y="205632"/>
                      <a:pt x="961605" y="207396"/>
                      <a:pt x="957163" y="207396"/>
                    </a:cubicBezTo>
                    <a:lnTo>
                      <a:pt x="16749" y="207396"/>
                    </a:lnTo>
                    <a:cubicBezTo>
                      <a:pt x="12307" y="207396"/>
                      <a:pt x="8047" y="205632"/>
                      <a:pt x="4906" y="202491"/>
                    </a:cubicBezTo>
                    <a:cubicBezTo>
                      <a:pt x="1765" y="199350"/>
                      <a:pt x="0" y="195089"/>
                      <a:pt x="0" y="190647"/>
                    </a:cubicBezTo>
                    <a:lnTo>
                      <a:pt x="0" y="16749"/>
                    </a:lnTo>
                    <a:cubicBezTo>
                      <a:pt x="0" y="12307"/>
                      <a:pt x="1765" y="8047"/>
                      <a:pt x="4906" y="4906"/>
                    </a:cubicBezTo>
                    <a:cubicBezTo>
                      <a:pt x="8047" y="1765"/>
                      <a:pt x="12307" y="0"/>
                      <a:pt x="16749" y="0"/>
                    </a:cubicBezTo>
                    <a:close/>
                  </a:path>
                </a:pathLst>
              </a:custGeom>
              <a:solidFill>
                <a:srgbClr val="E6D69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973912" cy="2454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760177" y="252304"/>
              <a:ext cx="6744788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spc="99">
                  <a:solidFill>
                    <a:srgbClr val="764652"/>
                  </a:solidFill>
                  <a:latin typeface="Bobby Jones"/>
                </a:rPr>
                <a:t>NEURONAL DNA-LEVEL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99">
                  <a:solidFill>
                    <a:srgbClr val="764652"/>
                  </a:solidFill>
                  <a:latin typeface="Bobby Jones"/>
                </a:rPr>
                <a:t>DAMAGE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750531" y="3798047"/>
            <a:ext cx="8979838" cy="790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198"/>
              </a:lnSpc>
              <a:buFont typeface="Arial"/>
              <a:buChar char="•"/>
            </a:pPr>
            <a:r>
              <a:rPr lang="en-US" sz="2600">
                <a:solidFill>
                  <a:srgbClr val="50242F"/>
                </a:solidFill>
                <a:latin typeface="Dosis Bold"/>
              </a:rPr>
              <a:t>Hypoacetylation and methylation regulate function of the proteins and immune cells =&gt; further contibuting to AD 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750531" y="5143500"/>
            <a:ext cx="8979838" cy="119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198"/>
              </a:lnSpc>
              <a:buFont typeface="Arial"/>
              <a:buChar char="•"/>
            </a:pPr>
            <a:r>
              <a:rPr lang="en-US" sz="2600">
                <a:solidFill>
                  <a:srgbClr val="50242F"/>
                </a:solidFill>
                <a:latin typeface="Dosis Bold"/>
              </a:rPr>
              <a:t>AD is associated with chronic neuroinflammation which potentially contributes to neuronal damage</a:t>
            </a:r>
          </a:p>
          <a:p>
            <a:pPr>
              <a:lnSpc>
                <a:spcPts val="3198"/>
              </a:lnSpc>
            </a:pPr>
            <a:endParaRPr lang="en-US" sz="2600">
              <a:solidFill>
                <a:srgbClr val="50242F"/>
              </a:solidFill>
              <a:latin typeface="Dosi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750531" y="6505865"/>
            <a:ext cx="8979838" cy="790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198"/>
              </a:lnSpc>
              <a:buFont typeface="Arial"/>
              <a:buChar char="•"/>
            </a:pPr>
            <a:r>
              <a:rPr lang="en-US" sz="2600">
                <a:solidFill>
                  <a:srgbClr val="50242F"/>
                </a:solidFill>
                <a:latin typeface="Dosis Bold"/>
              </a:rPr>
              <a:t>BBB serves as a protective barrier preventing harmful the entering of plasma-derived components, cells, and pathogens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50531" y="7885852"/>
            <a:ext cx="8979838" cy="790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198"/>
              </a:lnSpc>
              <a:buFont typeface="Arial"/>
              <a:buChar char="•"/>
            </a:pPr>
            <a:r>
              <a:rPr lang="en-US" sz="2600">
                <a:solidFill>
                  <a:srgbClr val="50242F"/>
                </a:solidFill>
                <a:latin typeface="Dosis Bold"/>
              </a:rPr>
              <a:t>In AD, a common occurrence is DNA damage, with double-strand DNA breaks being especially problematic for neurons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-83333" r="-8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59220" y="753268"/>
            <a:ext cx="10503919" cy="9039737"/>
          </a:xfrm>
          <a:custGeom>
            <a:avLst/>
            <a:gdLst/>
            <a:ahLst/>
            <a:cxnLst/>
            <a:rect l="l" t="t" r="r" b="b"/>
            <a:pathLst>
              <a:path w="10503919" h="9039737">
                <a:moveTo>
                  <a:pt x="0" y="0"/>
                </a:moveTo>
                <a:lnTo>
                  <a:pt x="10503919" y="0"/>
                </a:lnTo>
                <a:lnTo>
                  <a:pt x="10503919" y="9039736"/>
                </a:lnTo>
                <a:lnTo>
                  <a:pt x="0" y="9039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250342" y="2332379"/>
            <a:ext cx="3521675" cy="1163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933">
                <a:solidFill>
                  <a:srgbClr val="FFFFFF"/>
                </a:solidFill>
                <a:latin typeface="Dosis Bold"/>
              </a:rPr>
              <a:t>TXNRD3</a:t>
            </a:r>
          </a:p>
          <a:p>
            <a:pPr algn="ctr">
              <a:lnSpc>
                <a:spcPts val="4680"/>
              </a:lnSpc>
            </a:pPr>
            <a:r>
              <a:rPr lang="en-US" sz="3933">
                <a:solidFill>
                  <a:srgbClr val="FFFFFF"/>
                </a:solidFill>
                <a:latin typeface="Dosis Bold"/>
              </a:rPr>
              <a:t>BSN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50342" y="5282661"/>
            <a:ext cx="3521675" cy="1337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Dosis Bold"/>
              </a:rPr>
              <a:t>DDR</a:t>
            </a:r>
          </a:p>
          <a:p>
            <a:pPr algn="ctr"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Dosis Bold"/>
              </a:rPr>
              <a:t>KCNAB1</a:t>
            </a:r>
          </a:p>
          <a:p>
            <a:pPr algn="ctr"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Dosis Bold"/>
              </a:rPr>
              <a:t>  DCN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07133" y="6551869"/>
            <a:ext cx="3521675" cy="1747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933">
                <a:solidFill>
                  <a:srgbClr val="FFFFFF"/>
                </a:solidFill>
                <a:latin typeface="Dosis Bold"/>
              </a:rPr>
              <a:t>SUMO1</a:t>
            </a:r>
          </a:p>
          <a:p>
            <a:pPr algn="ctr">
              <a:lnSpc>
                <a:spcPts val="4680"/>
              </a:lnSpc>
            </a:pPr>
            <a:r>
              <a:rPr lang="en-US" sz="3933">
                <a:solidFill>
                  <a:srgbClr val="FFFFFF"/>
                </a:solidFill>
                <a:latin typeface="Dosis Bold"/>
              </a:rPr>
              <a:t>MEFV</a:t>
            </a:r>
          </a:p>
          <a:p>
            <a:pPr algn="ctr">
              <a:lnSpc>
                <a:spcPts val="4680"/>
              </a:lnSpc>
            </a:pPr>
            <a:r>
              <a:rPr lang="en-US" sz="3933">
                <a:solidFill>
                  <a:srgbClr val="FFFFFF"/>
                </a:solidFill>
                <a:latin typeface="Dosis Bold"/>
              </a:rPr>
              <a:t>APCDD1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29907" y="6762846"/>
            <a:ext cx="3521675" cy="1163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933">
                <a:solidFill>
                  <a:srgbClr val="FFFFFF"/>
                </a:solidFill>
                <a:latin typeface="Dosis Bold"/>
              </a:rPr>
              <a:t>GAP43</a:t>
            </a:r>
          </a:p>
          <a:p>
            <a:pPr algn="ctr">
              <a:lnSpc>
                <a:spcPts val="4680"/>
              </a:lnSpc>
            </a:pPr>
            <a:r>
              <a:rPr lang="en-US" sz="3933">
                <a:solidFill>
                  <a:srgbClr val="FFFFFF"/>
                </a:solidFill>
                <a:latin typeface="Dosis Bold"/>
              </a:rPr>
              <a:t>CAB39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90745" y="4553118"/>
            <a:ext cx="3521675" cy="80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700">
                <a:solidFill>
                  <a:srgbClr val="FFFFFF"/>
                </a:solidFill>
                <a:latin typeface="Dosis Bold"/>
              </a:rPr>
              <a:t>HIPKCNJ6</a:t>
            </a:r>
          </a:p>
          <a:p>
            <a:pPr algn="ctr">
              <a:lnSpc>
                <a:spcPts val="3212"/>
              </a:lnSpc>
            </a:pPr>
            <a:r>
              <a:rPr lang="en-US" sz="2700">
                <a:solidFill>
                  <a:srgbClr val="FFFFFF"/>
                </a:solidFill>
                <a:latin typeface="Dosis Bold"/>
              </a:rPr>
              <a:t>SERPINI1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50574" y="763714"/>
            <a:ext cx="2122376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1"/>
              </a:lnSpc>
            </a:pPr>
            <a:r>
              <a:rPr lang="en-US" sz="3399">
                <a:solidFill>
                  <a:srgbClr val="50242F"/>
                </a:solidFill>
                <a:latin typeface="Dosis Bold"/>
              </a:rPr>
              <a:t>MODERATE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67865" y="9248775"/>
            <a:ext cx="178270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1"/>
              </a:lnSpc>
            </a:pPr>
            <a:r>
              <a:rPr lang="en-US" sz="3399">
                <a:solidFill>
                  <a:srgbClr val="50242F"/>
                </a:solidFill>
                <a:latin typeface="Dosis Bold"/>
              </a:rPr>
              <a:t>SEVERE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71785" y="9271254"/>
            <a:ext cx="2048350" cy="520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81"/>
              </a:lnSpc>
            </a:pPr>
            <a:r>
              <a:rPr lang="en-US" sz="3399" dirty="0">
                <a:solidFill>
                  <a:srgbClr val="50242F"/>
                </a:solidFill>
                <a:latin typeface="Dosis Bold"/>
              </a:rPr>
              <a:t>INCIPIENT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50342" y="7122781"/>
            <a:ext cx="3521675" cy="80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700">
                <a:solidFill>
                  <a:srgbClr val="FFFFFF"/>
                </a:solidFill>
                <a:latin typeface="Dosis Bold"/>
              </a:rPr>
              <a:t>SMAD4</a:t>
            </a:r>
          </a:p>
          <a:p>
            <a:pPr algn="ctr">
              <a:lnSpc>
                <a:spcPts val="3212"/>
              </a:lnSpc>
            </a:pPr>
            <a:r>
              <a:rPr lang="en-US" sz="2700">
                <a:solidFill>
                  <a:srgbClr val="FFFFFF"/>
                </a:solidFill>
                <a:latin typeface="Dosis Bold"/>
              </a:rPr>
              <a:t>WASF1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12051" y="4767430"/>
            <a:ext cx="3521675" cy="403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2"/>
              </a:lnSpc>
            </a:pPr>
            <a:r>
              <a:rPr lang="en-US" sz="2733">
                <a:solidFill>
                  <a:srgbClr val="FFFFFF"/>
                </a:solidFill>
                <a:latin typeface="Dosis Bold"/>
              </a:rPr>
              <a:t>HIPK2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-83333" r="-8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54904" y="7124121"/>
            <a:ext cx="5367209" cy="4810971"/>
          </a:xfrm>
          <a:custGeom>
            <a:avLst/>
            <a:gdLst/>
            <a:ahLst/>
            <a:cxnLst/>
            <a:rect l="l" t="t" r="r" b="b"/>
            <a:pathLst>
              <a:path w="5367209" h="4810971">
                <a:moveTo>
                  <a:pt x="0" y="0"/>
                </a:moveTo>
                <a:lnTo>
                  <a:pt x="5367208" y="0"/>
                </a:lnTo>
                <a:lnTo>
                  <a:pt x="5367208" y="4810970"/>
                </a:lnTo>
                <a:lnTo>
                  <a:pt x="0" y="4810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1222627" y="1026606"/>
            <a:ext cx="16230600" cy="172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</a:pPr>
            <a:r>
              <a:rPr lang="en-US" sz="9900" spc="663">
                <a:solidFill>
                  <a:srgbClr val="764652"/>
                </a:solidFill>
                <a:latin typeface="Bobby Jones"/>
              </a:rPr>
              <a:t>CONCLUSION</a:t>
            </a:r>
          </a:p>
        </p:txBody>
      </p:sp>
      <p:sp>
        <p:nvSpPr>
          <p:cNvPr id="5" name="Freeform 5"/>
          <p:cNvSpPr/>
          <p:nvPr/>
        </p:nvSpPr>
        <p:spPr>
          <a:xfrm>
            <a:off x="2882347" y="3784670"/>
            <a:ext cx="1137340" cy="1146439"/>
          </a:xfrm>
          <a:custGeom>
            <a:avLst/>
            <a:gdLst/>
            <a:ahLst/>
            <a:cxnLst/>
            <a:rect l="l" t="t" r="r" b="b"/>
            <a:pathLst>
              <a:path w="1137340" h="1146439">
                <a:moveTo>
                  <a:pt x="0" y="0"/>
                </a:moveTo>
                <a:lnTo>
                  <a:pt x="1137340" y="0"/>
                </a:lnTo>
                <a:lnTo>
                  <a:pt x="1137340" y="1146439"/>
                </a:lnTo>
                <a:lnTo>
                  <a:pt x="0" y="11464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33109" y="3808038"/>
            <a:ext cx="7559306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3300" u="sng">
                <a:solidFill>
                  <a:srgbClr val="50242F"/>
                </a:solidFill>
                <a:latin typeface="Dosis Bold"/>
              </a:rPr>
              <a:t>MULTI-STEP PROGRESSION OF THE DISEASE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31415" y="4348365"/>
            <a:ext cx="10694611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3300">
                <a:solidFill>
                  <a:srgbClr val="50242F"/>
                </a:solidFill>
                <a:latin typeface="Dosis Semi-Bold"/>
              </a:rPr>
              <a:t>investigating the onset revealed pleathora of pathways that could potentially contribute to the AD development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87165" y="5763751"/>
            <a:ext cx="8021672" cy="509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3300" u="sng">
                <a:solidFill>
                  <a:srgbClr val="50242F"/>
                </a:solidFill>
                <a:latin typeface="Dosis Bold"/>
              </a:rPr>
              <a:t>OVERLAPPING MECHANISMS AT ALL STAGES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85471" y="6304078"/>
            <a:ext cx="10735486" cy="509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3300">
                <a:solidFill>
                  <a:srgbClr val="50242F"/>
                </a:solidFill>
                <a:latin typeface="Dosis Bold"/>
              </a:rPr>
              <a:t>potential target for treatment with precision health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94367" y="7513709"/>
            <a:ext cx="6596173" cy="509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3300" u="sng">
                <a:solidFill>
                  <a:srgbClr val="50242F"/>
                </a:solidFill>
                <a:latin typeface="Dosis Bold"/>
              </a:rPr>
              <a:t>FURTHER RESEARCH IS NEEDED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92673" y="8054036"/>
            <a:ext cx="9564347" cy="100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3300">
                <a:solidFill>
                  <a:srgbClr val="50242F"/>
                </a:solidFill>
                <a:latin typeface="Dosis Semi-Bold"/>
              </a:rPr>
              <a:t>conduct further research with different sampling </a:t>
            </a:r>
          </a:p>
          <a:p>
            <a:pPr algn="ctr">
              <a:lnSpc>
                <a:spcPts val="3926"/>
              </a:lnSpc>
            </a:pPr>
            <a:r>
              <a:rPr lang="en-US" sz="3300">
                <a:solidFill>
                  <a:srgbClr val="50242F"/>
                </a:solidFill>
                <a:latin typeface="Dosis Semi-Bold"/>
              </a:rPr>
              <a:t>and statistical methods </a:t>
            </a:r>
          </a:p>
        </p:txBody>
      </p:sp>
      <p:sp>
        <p:nvSpPr>
          <p:cNvPr id="12" name="Freeform 12"/>
          <p:cNvSpPr/>
          <p:nvPr/>
        </p:nvSpPr>
        <p:spPr>
          <a:xfrm>
            <a:off x="4019687" y="5773276"/>
            <a:ext cx="1137340" cy="1146439"/>
          </a:xfrm>
          <a:custGeom>
            <a:avLst/>
            <a:gdLst/>
            <a:ahLst/>
            <a:cxnLst/>
            <a:rect l="l" t="t" r="r" b="b"/>
            <a:pathLst>
              <a:path w="1137340" h="1146439">
                <a:moveTo>
                  <a:pt x="0" y="0"/>
                </a:moveTo>
                <a:lnTo>
                  <a:pt x="1137340" y="0"/>
                </a:lnTo>
                <a:lnTo>
                  <a:pt x="1137340" y="1146439"/>
                </a:lnTo>
                <a:lnTo>
                  <a:pt x="0" y="11464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157027" y="7523234"/>
            <a:ext cx="1137340" cy="1146439"/>
          </a:xfrm>
          <a:custGeom>
            <a:avLst/>
            <a:gdLst/>
            <a:ahLst/>
            <a:cxnLst/>
            <a:rect l="l" t="t" r="r" b="b"/>
            <a:pathLst>
              <a:path w="1137340" h="1146439">
                <a:moveTo>
                  <a:pt x="0" y="0"/>
                </a:moveTo>
                <a:lnTo>
                  <a:pt x="1137341" y="0"/>
                </a:lnTo>
                <a:lnTo>
                  <a:pt x="1137341" y="1146439"/>
                </a:lnTo>
                <a:lnTo>
                  <a:pt x="0" y="11464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-83333" r="-83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333322" y="847725"/>
            <a:ext cx="16230600" cy="139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spc="536">
                <a:solidFill>
                  <a:srgbClr val="764652"/>
                </a:solidFill>
                <a:latin typeface="Bobby Jones"/>
              </a:rPr>
              <a:t>REFERENCES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2172" y="2549566"/>
            <a:ext cx="15727128" cy="732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7103" lvl="1" indent="-243551" algn="just">
              <a:lnSpc>
                <a:spcPts val="2684"/>
              </a:lnSpc>
              <a:buFont typeface="Arial"/>
              <a:buChar char="•"/>
            </a:pPr>
            <a:r>
              <a:rPr lang="en-US" sz="2256">
                <a:solidFill>
                  <a:srgbClr val="50242F"/>
                </a:solidFill>
                <a:latin typeface="Dosis Semi-Bold"/>
              </a:rPr>
              <a:t>Gheibihayat, S.M., Cabezas, R., Nikiforov, N.G., Jamialahmadi, T., Johnston, T.P., Sahebkar, A., 2021. CD47 in the Brain and Neurodegeneration: An Update on the Role in Neuroinflammatory Pathways. Molecules 26, 3943. https://doi.org/10.3390/molecules26133943</a:t>
            </a:r>
          </a:p>
          <a:p>
            <a:pPr marL="487103" lvl="1" indent="-243551" algn="just">
              <a:lnSpc>
                <a:spcPts val="2684"/>
              </a:lnSpc>
              <a:buFont typeface="Arial"/>
              <a:buChar char="•"/>
            </a:pPr>
            <a:r>
              <a:rPr lang="en-US" sz="2256">
                <a:solidFill>
                  <a:srgbClr val="50242F"/>
                </a:solidFill>
                <a:latin typeface="Dosis Semi-Bold"/>
              </a:rPr>
              <a:t>Jin, B., Fei, G., Sang, S., Zhong, C., 2023. Identification of biomarkers differentiating Alzheimer’s disease from other neurodegenerative diseases by integrated bioinformatic analysis and machine-learning strategies. Frontiers in Molecular Neuroscience 16.</a:t>
            </a:r>
          </a:p>
          <a:p>
            <a:pPr marL="487103" lvl="1" indent="-243551" algn="just">
              <a:lnSpc>
                <a:spcPts val="2684"/>
              </a:lnSpc>
              <a:buFont typeface="Arial"/>
              <a:buChar char="•"/>
            </a:pPr>
            <a:r>
              <a:rPr lang="en-US" sz="2256">
                <a:solidFill>
                  <a:srgbClr val="50242F"/>
                </a:solidFill>
                <a:latin typeface="Dosis Semi-Bold"/>
              </a:rPr>
              <a:t>Knock, E., Matsuzaki, S., Takamura, H., Satoh, K., Rooke, G., Han, K., Zhang, H., Staniszewski, A., Katayama, T., Arancio, O., Fraser, P.E., 2018. SUMO1 impact on Alzheimer disease pathology in an amyloid-depositing mouse model. Neurobiol Dis 110, 154–165. https://doi.org/10.1016/j.nbd.2017.11.015</a:t>
            </a:r>
          </a:p>
          <a:p>
            <a:pPr marL="487103" lvl="1" indent="-243551" algn="just">
              <a:lnSpc>
                <a:spcPts val="2684"/>
              </a:lnSpc>
              <a:buFont typeface="Arial"/>
              <a:buChar char="•"/>
            </a:pPr>
            <a:r>
              <a:rPr lang="en-US" sz="2256">
                <a:solidFill>
                  <a:srgbClr val="50242F"/>
                </a:solidFill>
                <a:latin typeface="Dosis Semi-Bold"/>
              </a:rPr>
              <a:t>Lohoff, F.W., Clarke, T.-K., Kaminsky, Z.A., Walker, R.M., Bermingham, M.L., Jung, J., Morris, S.W., Rosoff, D., Campbell, A., Barbu, M., Charlet, K., Adams, M., Lee, J., Howard, D.M., O’Connell, E.M., Whalley, H., Porteous, D.J., McIntosh, A.M., Evans, K.L., 2022. Epigenome-wide association study of alcohol consumption in N = 8161 individuals and relevance to alcohol use disorder pathophysiology: identification of the cystine/glutamate transporter SLC7A11 as a top target. Mol Psychiatry 27, 1754–1764. https://doi.org/10.1038/s41380-021-01378-6</a:t>
            </a:r>
          </a:p>
          <a:p>
            <a:pPr marL="487103" lvl="1" indent="-243551" algn="just">
              <a:lnSpc>
                <a:spcPts val="2684"/>
              </a:lnSpc>
              <a:buFont typeface="Arial"/>
              <a:buChar char="•"/>
            </a:pPr>
            <a:r>
              <a:rPr lang="en-US" sz="2256">
                <a:solidFill>
                  <a:srgbClr val="50242F"/>
                </a:solidFill>
                <a:latin typeface="Dosis Semi-Bold"/>
              </a:rPr>
              <a:t>Montagne, A., Zhao, Z., Zlokovic, B.V., 2017. Alzheimer’s disease: A matter of blood–brain barrier dysfunction? Journal of Experimental Medicine 214, 3151–3169. https://doi.org/10.1084/jem.20171406</a:t>
            </a:r>
          </a:p>
          <a:p>
            <a:pPr marL="487103" lvl="1" indent="-243551" algn="just">
              <a:lnSpc>
                <a:spcPts val="2684"/>
              </a:lnSpc>
              <a:buFont typeface="Arial"/>
              <a:buChar char="•"/>
            </a:pPr>
            <a:r>
              <a:rPr lang="en-US" sz="2256">
                <a:solidFill>
                  <a:srgbClr val="50242F"/>
                </a:solidFill>
                <a:latin typeface="Dosis Semi-Bold"/>
              </a:rPr>
              <a:t>Perner, F., Perner, C., Ernst, T., Heidel, F.H., 2019. Roles of JAK2 in Aging, Inflammation, Hematopoiesis and Malignant Transformation. Cells 8, 854. https://doi.org/10.3390/cells8080854</a:t>
            </a:r>
          </a:p>
          <a:p>
            <a:pPr marL="487103" lvl="1" indent="-243551" algn="just">
              <a:lnSpc>
                <a:spcPts val="2684"/>
              </a:lnSpc>
              <a:buFont typeface="Arial"/>
              <a:buChar char="•"/>
            </a:pPr>
            <a:r>
              <a:rPr lang="en-US" sz="2256">
                <a:solidFill>
                  <a:srgbClr val="50242F"/>
                </a:solidFill>
                <a:latin typeface="Dosis Semi-Bold"/>
              </a:rPr>
              <a:t>Wei, Y., Shin, M.R., Sesti, F., 2018. Oxidation of KCNB1 channels in the human brain and in mouse model of Alzheimer’s disease. Cell Death Dis 9, 820. https://doi.org/10.1038/s41419-018-0886-1</a:t>
            </a:r>
          </a:p>
          <a:p>
            <a:pPr marL="487103" lvl="1" indent="-243551" algn="just">
              <a:lnSpc>
                <a:spcPts val="2684"/>
              </a:lnSpc>
              <a:buFont typeface="Arial"/>
              <a:buChar char="•"/>
            </a:pPr>
            <a:r>
              <a:rPr lang="en-US" sz="2256">
                <a:solidFill>
                  <a:srgbClr val="50242F"/>
                </a:solidFill>
                <a:latin typeface="Dosis Semi-Bold"/>
              </a:rPr>
              <a:t>Zenaro, E., Piacentino, G., Constantin, G., 2017. The blood-brain barrier in Alzheimer’s disease. Neurobiol Dis 107, 41–56. https://doi.org/10.1016/j.nbd.2016.07.007</a:t>
            </a:r>
          </a:p>
          <a:p>
            <a:pPr algn="just">
              <a:lnSpc>
                <a:spcPts val="2684"/>
              </a:lnSpc>
            </a:pPr>
            <a:endParaRPr lang="en-US" sz="2256">
              <a:solidFill>
                <a:srgbClr val="50242F"/>
              </a:solidFill>
              <a:latin typeface="Dosis Semi-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-83333" r="-83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30899" y="4242056"/>
            <a:ext cx="12226202" cy="2050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04"/>
              </a:lnSpc>
            </a:pPr>
            <a:r>
              <a:rPr lang="en-US" sz="15104" spc="1117">
                <a:solidFill>
                  <a:srgbClr val="764652"/>
                </a:solidFill>
                <a:latin typeface="Bobby Jones"/>
              </a:rPr>
              <a:t>THANK YOU!</a:t>
            </a:r>
          </a:p>
        </p:txBody>
      </p:sp>
      <p:sp>
        <p:nvSpPr>
          <p:cNvPr id="4" name="Freeform 4"/>
          <p:cNvSpPr/>
          <p:nvPr/>
        </p:nvSpPr>
        <p:spPr>
          <a:xfrm rot="-391693">
            <a:off x="15663433" y="4967732"/>
            <a:ext cx="2792931" cy="4845779"/>
          </a:xfrm>
          <a:custGeom>
            <a:avLst/>
            <a:gdLst/>
            <a:ahLst/>
            <a:cxnLst/>
            <a:rect l="l" t="t" r="r" b="b"/>
            <a:pathLst>
              <a:path w="2792931" h="4845779">
                <a:moveTo>
                  <a:pt x="0" y="0"/>
                </a:moveTo>
                <a:lnTo>
                  <a:pt x="2792931" y="0"/>
                </a:lnTo>
                <a:lnTo>
                  <a:pt x="2792931" y="4845779"/>
                </a:lnTo>
                <a:lnTo>
                  <a:pt x="0" y="4845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272705">
            <a:off x="13873209" y="-200207"/>
            <a:ext cx="6256986" cy="5415137"/>
          </a:xfrm>
          <a:custGeom>
            <a:avLst/>
            <a:gdLst/>
            <a:ahLst/>
            <a:cxnLst/>
            <a:rect l="l" t="t" r="r" b="b"/>
            <a:pathLst>
              <a:path w="6256986" h="5415137">
                <a:moveTo>
                  <a:pt x="0" y="0"/>
                </a:moveTo>
                <a:lnTo>
                  <a:pt x="6256987" y="0"/>
                </a:lnTo>
                <a:lnTo>
                  <a:pt x="6256987" y="5415137"/>
                </a:lnTo>
                <a:lnTo>
                  <a:pt x="0" y="54151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816898">
            <a:off x="13142681" y="1194321"/>
            <a:ext cx="1367125" cy="1339782"/>
          </a:xfrm>
          <a:custGeom>
            <a:avLst/>
            <a:gdLst/>
            <a:ahLst/>
            <a:cxnLst/>
            <a:rect l="l" t="t" r="r" b="b"/>
            <a:pathLst>
              <a:path w="1367125" h="1339782">
                <a:moveTo>
                  <a:pt x="0" y="0"/>
                </a:moveTo>
                <a:lnTo>
                  <a:pt x="1367125" y="0"/>
                </a:lnTo>
                <a:lnTo>
                  <a:pt x="1367125" y="1339782"/>
                </a:lnTo>
                <a:lnTo>
                  <a:pt x="0" y="1339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916089">
            <a:off x="-2099793" y="5573299"/>
            <a:ext cx="6256986" cy="5415137"/>
          </a:xfrm>
          <a:custGeom>
            <a:avLst/>
            <a:gdLst/>
            <a:ahLst/>
            <a:cxnLst/>
            <a:rect l="l" t="t" r="r" b="b"/>
            <a:pathLst>
              <a:path w="6256986" h="5415137">
                <a:moveTo>
                  <a:pt x="0" y="0"/>
                </a:moveTo>
                <a:lnTo>
                  <a:pt x="6256986" y="0"/>
                </a:lnTo>
                <a:lnTo>
                  <a:pt x="6256986" y="5415137"/>
                </a:lnTo>
                <a:lnTo>
                  <a:pt x="0" y="54151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6383713">
            <a:off x="13582242" y="7952161"/>
            <a:ext cx="1367125" cy="1339782"/>
          </a:xfrm>
          <a:custGeom>
            <a:avLst/>
            <a:gdLst/>
            <a:ahLst/>
            <a:cxnLst/>
            <a:rect l="l" t="t" r="r" b="b"/>
            <a:pathLst>
              <a:path w="1367125" h="1339782">
                <a:moveTo>
                  <a:pt x="0" y="0"/>
                </a:moveTo>
                <a:lnTo>
                  <a:pt x="1367124" y="0"/>
                </a:lnTo>
                <a:lnTo>
                  <a:pt x="1367124" y="1339782"/>
                </a:lnTo>
                <a:lnTo>
                  <a:pt x="0" y="1339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58550">
            <a:off x="-937355" y="547773"/>
            <a:ext cx="4227919" cy="4968708"/>
          </a:xfrm>
          <a:custGeom>
            <a:avLst/>
            <a:gdLst/>
            <a:ahLst/>
            <a:cxnLst/>
            <a:rect l="l" t="t" r="r" b="b"/>
            <a:pathLst>
              <a:path w="4227919" h="4968708">
                <a:moveTo>
                  <a:pt x="0" y="0"/>
                </a:moveTo>
                <a:lnTo>
                  <a:pt x="4227919" y="0"/>
                </a:lnTo>
                <a:lnTo>
                  <a:pt x="4227919" y="4968708"/>
                </a:lnTo>
                <a:lnTo>
                  <a:pt x="0" y="49687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6383713">
            <a:off x="3214202" y="7181424"/>
            <a:ext cx="1648316" cy="1615349"/>
          </a:xfrm>
          <a:custGeom>
            <a:avLst/>
            <a:gdLst/>
            <a:ahLst/>
            <a:cxnLst/>
            <a:rect l="l" t="t" r="r" b="b"/>
            <a:pathLst>
              <a:path w="1648316" h="1615349">
                <a:moveTo>
                  <a:pt x="0" y="0"/>
                </a:moveTo>
                <a:lnTo>
                  <a:pt x="1648316" y="0"/>
                </a:lnTo>
                <a:lnTo>
                  <a:pt x="1648316" y="1615349"/>
                </a:lnTo>
                <a:lnTo>
                  <a:pt x="0" y="16153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6383713">
            <a:off x="2880597" y="1490048"/>
            <a:ext cx="1181323" cy="1157696"/>
          </a:xfrm>
          <a:custGeom>
            <a:avLst/>
            <a:gdLst/>
            <a:ahLst/>
            <a:cxnLst/>
            <a:rect l="l" t="t" r="r" b="b"/>
            <a:pathLst>
              <a:path w="1181323" h="1157696">
                <a:moveTo>
                  <a:pt x="0" y="0"/>
                </a:moveTo>
                <a:lnTo>
                  <a:pt x="1181322" y="0"/>
                </a:lnTo>
                <a:lnTo>
                  <a:pt x="1181322" y="1157696"/>
                </a:lnTo>
                <a:lnTo>
                  <a:pt x="0" y="11576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-83333" r="-8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44896" y="1028700"/>
            <a:ext cx="2014404" cy="1911852"/>
          </a:xfrm>
          <a:custGeom>
            <a:avLst/>
            <a:gdLst/>
            <a:ahLst/>
            <a:cxnLst/>
            <a:rect l="l" t="t" r="r" b="b"/>
            <a:pathLst>
              <a:path w="2014404" h="1911852">
                <a:moveTo>
                  <a:pt x="0" y="0"/>
                </a:moveTo>
                <a:lnTo>
                  <a:pt x="2014404" y="0"/>
                </a:lnTo>
                <a:lnTo>
                  <a:pt x="2014404" y="1911852"/>
                </a:lnTo>
                <a:lnTo>
                  <a:pt x="0" y="1911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59867" y="1760654"/>
            <a:ext cx="10237473" cy="1306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15"/>
              </a:lnSpc>
            </a:pPr>
            <a:r>
              <a:rPr lang="en-US" sz="8500" spc="280">
                <a:solidFill>
                  <a:srgbClr val="764652"/>
                </a:solidFill>
                <a:latin typeface="Bobby Jones"/>
              </a:rPr>
              <a:t>alzheimer’s disease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206105" y="3655261"/>
            <a:ext cx="10061663" cy="1692446"/>
            <a:chOff x="0" y="0"/>
            <a:chExt cx="13415551" cy="2256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38686" cy="2256595"/>
            </a:xfrm>
            <a:custGeom>
              <a:avLst/>
              <a:gdLst/>
              <a:ahLst/>
              <a:cxnLst/>
              <a:rect l="l" t="t" r="r" b="b"/>
              <a:pathLst>
                <a:path w="2238686" h="2256595">
                  <a:moveTo>
                    <a:pt x="0" y="0"/>
                  </a:moveTo>
                  <a:lnTo>
                    <a:pt x="2238686" y="0"/>
                  </a:lnTo>
                  <a:lnTo>
                    <a:pt x="2238686" y="2256595"/>
                  </a:lnTo>
                  <a:lnTo>
                    <a:pt x="0" y="22565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2477526" y="452785"/>
              <a:ext cx="8084501" cy="675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en-US" sz="3300" u="sng">
                  <a:solidFill>
                    <a:srgbClr val="50242F"/>
                  </a:solidFill>
                  <a:latin typeface="Dosis Bold"/>
                </a:rPr>
                <a:t>PROGRESSIVE AND IRREVERABLE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91788" y="582106"/>
              <a:ext cx="1655110" cy="126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23"/>
                </a:lnSpc>
              </a:pPr>
              <a:r>
                <a:rPr lang="en-US" sz="7122">
                  <a:solidFill>
                    <a:srgbClr val="FFFFFF"/>
                  </a:solidFill>
                  <a:latin typeface="Lilita One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008601" y="1173220"/>
              <a:ext cx="10406949" cy="675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en-US" sz="3300">
                  <a:solidFill>
                    <a:srgbClr val="50242F"/>
                  </a:solidFill>
                  <a:latin typeface="Dosis Bold"/>
                </a:rPr>
                <a:t>affecting memory, thinking, and behaviour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3260161" y="5610973"/>
            <a:ext cx="1679014" cy="1692446"/>
          </a:xfrm>
          <a:custGeom>
            <a:avLst/>
            <a:gdLst/>
            <a:ahLst/>
            <a:cxnLst/>
            <a:rect l="l" t="t" r="r" b="b"/>
            <a:pathLst>
              <a:path w="1679014" h="1692446">
                <a:moveTo>
                  <a:pt x="0" y="0"/>
                </a:moveTo>
                <a:lnTo>
                  <a:pt x="1679014" y="0"/>
                </a:lnTo>
                <a:lnTo>
                  <a:pt x="1679014" y="1692447"/>
                </a:lnTo>
                <a:lnTo>
                  <a:pt x="0" y="16924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118306" y="5948181"/>
            <a:ext cx="6063376" cy="509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3300" u="sng">
                <a:solidFill>
                  <a:srgbClr val="50242F"/>
                </a:solidFill>
                <a:latin typeface="Dosis Bold"/>
              </a:rPr>
              <a:t>ABNORMAL PROTEIN DEPOSITS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79002" y="6090415"/>
            <a:ext cx="1241333" cy="90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3"/>
              </a:lnSpc>
            </a:pPr>
            <a:r>
              <a:rPr lang="en-US" sz="7122">
                <a:solidFill>
                  <a:srgbClr val="FFFFFF"/>
                </a:solidFill>
                <a:latin typeface="Lilita One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16612" y="6488507"/>
            <a:ext cx="10735486" cy="509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3300">
                <a:solidFill>
                  <a:srgbClr val="50242F"/>
                </a:solidFill>
                <a:latin typeface="Dosis Bold"/>
              </a:rPr>
              <a:t>gradual deterioration of cognitive and functional abilities</a:t>
            </a:r>
          </a:p>
        </p:txBody>
      </p:sp>
      <p:sp>
        <p:nvSpPr>
          <p:cNvPr id="14" name="Freeform 14"/>
          <p:cNvSpPr/>
          <p:nvPr/>
        </p:nvSpPr>
        <p:spPr>
          <a:xfrm>
            <a:off x="4267363" y="7360932"/>
            <a:ext cx="1679014" cy="1692446"/>
          </a:xfrm>
          <a:custGeom>
            <a:avLst/>
            <a:gdLst/>
            <a:ahLst/>
            <a:cxnLst/>
            <a:rect l="l" t="t" r="r" b="b"/>
            <a:pathLst>
              <a:path w="1679014" h="1692446">
                <a:moveTo>
                  <a:pt x="0" y="0"/>
                </a:moveTo>
                <a:lnTo>
                  <a:pt x="1679014" y="0"/>
                </a:lnTo>
                <a:lnTo>
                  <a:pt x="1679014" y="1692446"/>
                </a:lnTo>
                <a:lnTo>
                  <a:pt x="0" y="16924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125508" y="7698139"/>
            <a:ext cx="3481360" cy="509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3300" u="sng">
                <a:solidFill>
                  <a:srgbClr val="50242F"/>
                </a:solidFill>
                <a:latin typeface="Dosis Bold"/>
              </a:rPr>
              <a:t>NO KNOWN CURE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86204" y="7840374"/>
            <a:ext cx="1241333" cy="90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3"/>
              </a:lnSpc>
            </a:pPr>
            <a:r>
              <a:rPr lang="en-US" sz="7122">
                <a:solidFill>
                  <a:srgbClr val="FFFFFF"/>
                </a:solidFill>
                <a:latin typeface="Lilita One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23814" y="8238466"/>
            <a:ext cx="7166760" cy="509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3300">
                <a:solidFill>
                  <a:srgbClr val="50242F"/>
                </a:solidFill>
                <a:latin typeface="Dosis Bold"/>
              </a:rPr>
              <a:t>that typically worsens over time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-83333" r="-83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551664"/>
            <a:ext cx="16230600" cy="172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</a:pPr>
            <a:r>
              <a:rPr lang="en-US" sz="9900" spc="663">
                <a:solidFill>
                  <a:srgbClr val="764652"/>
                </a:solidFill>
                <a:latin typeface="Bobby Jones"/>
              </a:rPr>
              <a:t>INCIPIENT STAGE</a:t>
            </a:r>
          </a:p>
        </p:txBody>
      </p:sp>
      <p:sp>
        <p:nvSpPr>
          <p:cNvPr id="4" name="Freeform 4"/>
          <p:cNvSpPr/>
          <p:nvPr/>
        </p:nvSpPr>
        <p:spPr>
          <a:xfrm>
            <a:off x="546135" y="374369"/>
            <a:ext cx="3469449" cy="3400060"/>
          </a:xfrm>
          <a:custGeom>
            <a:avLst/>
            <a:gdLst/>
            <a:ahLst/>
            <a:cxnLst/>
            <a:rect l="l" t="t" r="r" b="b"/>
            <a:pathLst>
              <a:path w="3469449" h="3400060">
                <a:moveTo>
                  <a:pt x="0" y="0"/>
                </a:moveTo>
                <a:lnTo>
                  <a:pt x="3469449" y="0"/>
                </a:lnTo>
                <a:lnTo>
                  <a:pt x="3469449" y="3400060"/>
                </a:lnTo>
                <a:lnTo>
                  <a:pt x="0" y="340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64707" y="4884966"/>
            <a:ext cx="3794593" cy="5717880"/>
          </a:xfrm>
          <a:custGeom>
            <a:avLst/>
            <a:gdLst/>
            <a:ahLst/>
            <a:cxnLst/>
            <a:rect l="l" t="t" r="r" b="b"/>
            <a:pathLst>
              <a:path w="3794593" h="5717880">
                <a:moveTo>
                  <a:pt x="0" y="0"/>
                </a:moveTo>
                <a:lnTo>
                  <a:pt x="3794593" y="0"/>
                </a:lnTo>
                <a:lnTo>
                  <a:pt x="3794593" y="5717880"/>
                </a:lnTo>
                <a:lnTo>
                  <a:pt x="0" y="5717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78178" y="6236827"/>
            <a:ext cx="622643" cy="284081"/>
          </a:xfrm>
          <a:custGeom>
            <a:avLst/>
            <a:gdLst/>
            <a:ahLst/>
            <a:cxnLst/>
            <a:rect l="l" t="t" r="r" b="b"/>
            <a:pathLst>
              <a:path w="622643" h="284081">
                <a:moveTo>
                  <a:pt x="0" y="0"/>
                </a:moveTo>
                <a:lnTo>
                  <a:pt x="622643" y="0"/>
                </a:lnTo>
                <a:lnTo>
                  <a:pt x="622643" y="284081"/>
                </a:lnTo>
                <a:lnTo>
                  <a:pt x="0" y="2840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11195" y="4730115"/>
            <a:ext cx="6863141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300" spc="141">
                <a:solidFill>
                  <a:srgbClr val="764652"/>
                </a:solidFill>
                <a:latin typeface="Bobby Jones"/>
              </a:rPr>
              <a:t>THE ONSET STAGE OF ALZHEIMER”S</a:t>
            </a:r>
          </a:p>
          <a:p>
            <a:pPr algn="just">
              <a:lnSpc>
                <a:spcPts val="3300"/>
              </a:lnSpc>
            </a:pPr>
            <a:r>
              <a:rPr lang="en-US" sz="3300" spc="141">
                <a:solidFill>
                  <a:srgbClr val="764652"/>
                </a:solidFill>
                <a:latin typeface="Bobby Jones"/>
              </a:rPr>
              <a:t>WITH COMMON CHALLANGE SUCH AS: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69633" y="6042872"/>
            <a:ext cx="7166760" cy="2490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6"/>
              </a:lnSpc>
            </a:pPr>
            <a:r>
              <a:rPr lang="en-US" sz="3300">
                <a:solidFill>
                  <a:srgbClr val="50242F"/>
                </a:solidFill>
                <a:latin typeface="Dosis Bold"/>
              </a:rPr>
              <a:t>right words</a:t>
            </a:r>
          </a:p>
          <a:p>
            <a:pPr algn="just">
              <a:lnSpc>
                <a:spcPts val="3926"/>
              </a:lnSpc>
            </a:pPr>
            <a:r>
              <a:rPr lang="en-US" sz="3300">
                <a:solidFill>
                  <a:srgbClr val="50242F"/>
                </a:solidFill>
                <a:latin typeface="Dosis Bold"/>
              </a:rPr>
              <a:t>performing tasks </a:t>
            </a:r>
          </a:p>
          <a:p>
            <a:pPr algn="just">
              <a:lnSpc>
                <a:spcPts val="3926"/>
              </a:lnSpc>
            </a:pPr>
            <a:r>
              <a:rPr lang="en-US" sz="3300">
                <a:solidFill>
                  <a:srgbClr val="50242F"/>
                </a:solidFill>
                <a:latin typeface="Dosis Bold"/>
              </a:rPr>
              <a:t>losing or misplacing object</a:t>
            </a:r>
          </a:p>
          <a:p>
            <a:pPr algn="just">
              <a:lnSpc>
                <a:spcPts val="3926"/>
              </a:lnSpc>
            </a:pPr>
            <a:r>
              <a:rPr lang="en-US" sz="3300">
                <a:solidFill>
                  <a:srgbClr val="50242F"/>
                </a:solidFill>
                <a:latin typeface="Dosis Bold"/>
              </a:rPr>
              <a:t>trouble with planning or organizing</a:t>
            </a:r>
          </a:p>
          <a:p>
            <a:pPr algn="just">
              <a:lnSpc>
                <a:spcPts val="3926"/>
              </a:lnSpc>
            </a:pPr>
            <a:endParaRPr lang="en-US" sz="3300">
              <a:solidFill>
                <a:srgbClr val="50242F"/>
              </a:solidFill>
              <a:latin typeface="Dosis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3378178" y="6737594"/>
            <a:ext cx="622643" cy="284081"/>
          </a:xfrm>
          <a:custGeom>
            <a:avLst/>
            <a:gdLst/>
            <a:ahLst/>
            <a:cxnLst/>
            <a:rect l="l" t="t" r="r" b="b"/>
            <a:pathLst>
              <a:path w="622643" h="284081">
                <a:moveTo>
                  <a:pt x="0" y="0"/>
                </a:moveTo>
                <a:lnTo>
                  <a:pt x="622643" y="0"/>
                </a:lnTo>
                <a:lnTo>
                  <a:pt x="622643" y="284081"/>
                </a:lnTo>
                <a:lnTo>
                  <a:pt x="0" y="2840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378178" y="7240750"/>
            <a:ext cx="622643" cy="284081"/>
          </a:xfrm>
          <a:custGeom>
            <a:avLst/>
            <a:gdLst/>
            <a:ahLst/>
            <a:cxnLst/>
            <a:rect l="l" t="t" r="r" b="b"/>
            <a:pathLst>
              <a:path w="622643" h="284081">
                <a:moveTo>
                  <a:pt x="0" y="0"/>
                </a:moveTo>
                <a:lnTo>
                  <a:pt x="622643" y="0"/>
                </a:lnTo>
                <a:lnTo>
                  <a:pt x="622643" y="284081"/>
                </a:lnTo>
                <a:lnTo>
                  <a:pt x="0" y="2840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378178" y="7743906"/>
            <a:ext cx="622643" cy="284081"/>
          </a:xfrm>
          <a:custGeom>
            <a:avLst/>
            <a:gdLst/>
            <a:ahLst/>
            <a:cxnLst/>
            <a:rect l="l" t="t" r="r" b="b"/>
            <a:pathLst>
              <a:path w="622643" h="284081">
                <a:moveTo>
                  <a:pt x="0" y="0"/>
                </a:moveTo>
                <a:lnTo>
                  <a:pt x="622643" y="0"/>
                </a:lnTo>
                <a:lnTo>
                  <a:pt x="622643" y="284081"/>
                </a:lnTo>
                <a:lnTo>
                  <a:pt x="0" y="2840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-83333" r="-83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46928" y="4448635"/>
            <a:ext cx="12559403" cy="1424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1"/>
              </a:lnSpc>
            </a:pPr>
            <a:r>
              <a:rPr lang="en-US" sz="9900" spc="613">
                <a:solidFill>
                  <a:srgbClr val="764652"/>
                </a:solidFill>
                <a:latin typeface="Bobby Jones"/>
              </a:rPr>
              <a:t>METHODS</a:t>
            </a:r>
          </a:p>
        </p:txBody>
      </p:sp>
      <p:sp>
        <p:nvSpPr>
          <p:cNvPr id="4" name="Freeform 4"/>
          <p:cNvSpPr/>
          <p:nvPr/>
        </p:nvSpPr>
        <p:spPr>
          <a:xfrm rot="-3703093">
            <a:off x="706317" y="1194711"/>
            <a:ext cx="2700079" cy="2014934"/>
          </a:xfrm>
          <a:custGeom>
            <a:avLst/>
            <a:gdLst/>
            <a:ahLst/>
            <a:cxnLst/>
            <a:rect l="l" t="t" r="r" b="b"/>
            <a:pathLst>
              <a:path w="2700079" h="2014934">
                <a:moveTo>
                  <a:pt x="0" y="0"/>
                </a:moveTo>
                <a:lnTo>
                  <a:pt x="2700079" y="0"/>
                </a:lnTo>
                <a:lnTo>
                  <a:pt x="2700079" y="2014933"/>
                </a:lnTo>
                <a:lnTo>
                  <a:pt x="0" y="2014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19151">
            <a:off x="12696520" y="6866574"/>
            <a:ext cx="2269915" cy="2584789"/>
          </a:xfrm>
          <a:custGeom>
            <a:avLst/>
            <a:gdLst/>
            <a:ahLst/>
            <a:cxnLst/>
            <a:rect l="l" t="t" r="r" b="b"/>
            <a:pathLst>
              <a:path w="2269915" h="2584789">
                <a:moveTo>
                  <a:pt x="0" y="0"/>
                </a:moveTo>
                <a:lnTo>
                  <a:pt x="2269915" y="0"/>
                </a:lnTo>
                <a:lnTo>
                  <a:pt x="2269915" y="2584790"/>
                </a:lnTo>
                <a:lnTo>
                  <a:pt x="0" y="25847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46815">
            <a:off x="15154560" y="6719914"/>
            <a:ext cx="2114044" cy="2304473"/>
            <a:chOff x="0" y="0"/>
            <a:chExt cx="2818726" cy="30726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3672" cy="1833705"/>
            </a:xfrm>
            <a:custGeom>
              <a:avLst/>
              <a:gdLst/>
              <a:ahLst/>
              <a:cxnLst/>
              <a:rect l="l" t="t" r="r" b="b"/>
              <a:pathLst>
                <a:path w="1673672" h="1833705">
                  <a:moveTo>
                    <a:pt x="0" y="0"/>
                  </a:moveTo>
                  <a:lnTo>
                    <a:pt x="1673672" y="0"/>
                  </a:lnTo>
                  <a:lnTo>
                    <a:pt x="1673672" y="1833705"/>
                  </a:lnTo>
                  <a:lnTo>
                    <a:pt x="0" y="1833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8503353">
              <a:off x="1150778" y="610156"/>
              <a:ext cx="1354007" cy="1483473"/>
            </a:xfrm>
            <a:custGeom>
              <a:avLst/>
              <a:gdLst/>
              <a:ahLst/>
              <a:cxnLst/>
              <a:rect l="l" t="t" r="r" b="b"/>
              <a:pathLst>
                <a:path w="1354007" h="1483473">
                  <a:moveTo>
                    <a:pt x="0" y="0"/>
                  </a:moveTo>
                  <a:lnTo>
                    <a:pt x="1354006" y="0"/>
                  </a:lnTo>
                  <a:lnTo>
                    <a:pt x="1354006" y="1483473"/>
                  </a:lnTo>
                  <a:lnTo>
                    <a:pt x="0" y="1483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6813515">
              <a:off x="651651" y="1695890"/>
              <a:ext cx="1123790" cy="1231244"/>
            </a:xfrm>
            <a:custGeom>
              <a:avLst/>
              <a:gdLst/>
              <a:ahLst/>
              <a:cxnLst/>
              <a:rect l="l" t="t" r="r" b="b"/>
              <a:pathLst>
                <a:path w="1123790" h="1231244">
                  <a:moveTo>
                    <a:pt x="0" y="0"/>
                  </a:moveTo>
                  <a:lnTo>
                    <a:pt x="1123790" y="0"/>
                  </a:lnTo>
                  <a:lnTo>
                    <a:pt x="1123790" y="1231244"/>
                  </a:lnTo>
                  <a:lnTo>
                    <a:pt x="0" y="1231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582823">
            <a:off x="3248490" y="1376970"/>
            <a:ext cx="1712263" cy="2970803"/>
          </a:xfrm>
          <a:custGeom>
            <a:avLst/>
            <a:gdLst/>
            <a:ahLst/>
            <a:cxnLst/>
            <a:rect l="l" t="t" r="r" b="b"/>
            <a:pathLst>
              <a:path w="1712263" h="2970803">
                <a:moveTo>
                  <a:pt x="0" y="0"/>
                </a:moveTo>
                <a:lnTo>
                  <a:pt x="1712263" y="0"/>
                </a:lnTo>
                <a:lnTo>
                  <a:pt x="1712263" y="2970803"/>
                </a:lnTo>
                <a:lnTo>
                  <a:pt x="0" y="29708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-83333" r="-83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68278" y="3415838"/>
            <a:ext cx="6028963" cy="1990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198"/>
              </a:lnSpc>
              <a:buFont typeface="Arial"/>
              <a:buChar char="•"/>
            </a:pPr>
            <a:r>
              <a:rPr lang="en-US" sz="2600">
                <a:solidFill>
                  <a:srgbClr val="50242F"/>
                </a:solidFill>
                <a:latin typeface="Dosis Bold"/>
              </a:rPr>
              <a:t>Read in processed normalized gene expression data in log2 scale,</a:t>
            </a:r>
          </a:p>
          <a:p>
            <a:pPr marL="561341" lvl="1" indent="-280670">
              <a:lnSpc>
                <a:spcPts val="3198"/>
              </a:lnSpc>
              <a:buFont typeface="Arial"/>
              <a:buChar char="•"/>
            </a:pPr>
            <a:r>
              <a:rPr lang="en-US" sz="2600">
                <a:solidFill>
                  <a:srgbClr val="50242F"/>
                </a:solidFill>
                <a:latin typeface="Dosis Bold"/>
              </a:rPr>
              <a:t>Gene annotation </a:t>
            </a:r>
          </a:p>
          <a:p>
            <a:pPr marL="561341" lvl="1" indent="-280670">
              <a:lnSpc>
                <a:spcPts val="3198"/>
              </a:lnSpc>
              <a:buFont typeface="Arial"/>
              <a:buChar char="•"/>
            </a:pPr>
            <a:r>
              <a:rPr lang="en-US" sz="2600">
                <a:solidFill>
                  <a:srgbClr val="50242F"/>
                </a:solidFill>
                <a:latin typeface="Dosis Bold"/>
              </a:rPr>
              <a:t>Clean &amp; Processed data</a:t>
            </a:r>
          </a:p>
          <a:p>
            <a:pPr marL="561341" lvl="1" indent="-280670">
              <a:lnSpc>
                <a:spcPts val="3198"/>
              </a:lnSpc>
              <a:buFont typeface="Arial"/>
              <a:buChar char="•"/>
            </a:pPr>
            <a:r>
              <a:rPr lang="en-US" sz="2600">
                <a:solidFill>
                  <a:srgbClr val="50242F"/>
                </a:solidFill>
                <a:latin typeface="Dosis Bold"/>
              </a:rPr>
              <a:t>Baseline VS Incipient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15435" y="2084703"/>
            <a:ext cx="602896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 spc="181">
                <a:solidFill>
                  <a:srgbClr val="764652"/>
                </a:solidFill>
                <a:latin typeface="Bobby Jones"/>
              </a:rPr>
              <a:t>DATA ANALYSIS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80618" y="6282090"/>
            <a:ext cx="602896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 spc="181">
                <a:solidFill>
                  <a:srgbClr val="764652"/>
                </a:solidFill>
                <a:latin typeface="Bobby Jones"/>
              </a:rPr>
              <a:t>DEGS &amp; PATHWAYS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81980" y="7445442"/>
            <a:ext cx="7156033" cy="159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198"/>
              </a:lnSpc>
              <a:buFont typeface="Arial"/>
              <a:buChar char="•"/>
            </a:pPr>
            <a:r>
              <a:rPr lang="en-US" sz="2600">
                <a:solidFill>
                  <a:srgbClr val="50242F"/>
                </a:solidFill>
                <a:latin typeface="Dosis Bold"/>
              </a:rPr>
              <a:t>t-test (p-value &lt; 0.01)</a:t>
            </a:r>
          </a:p>
          <a:p>
            <a:pPr marL="561341" lvl="1" indent="-280670">
              <a:lnSpc>
                <a:spcPts val="3198"/>
              </a:lnSpc>
              <a:buFont typeface="Arial"/>
              <a:buChar char="•"/>
            </a:pPr>
            <a:r>
              <a:rPr lang="en-US" sz="2600">
                <a:solidFill>
                  <a:srgbClr val="50242F"/>
                </a:solidFill>
                <a:latin typeface="Dosis Bold"/>
              </a:rPr>
              <a:t>289 differentially expressed unique genes</a:t>
            </a:r>
          </a:p>
          <a:p>
            <a:pPr marL="561341" lvl="1" indent="-280670">
              <a:lnSpc>
                <a:spcPts val="3198"/>
              </a:lnSpc>
              <a:buFont typeface="Arial"/>
              <a:buChar char="•"/>
            </a:pPr>
            <a:r>
              <a:rPr lang="en-US" sz="2600">
                <a:solidFill>
                  <a:srgbClr val="50242F"/>
                </a:solidFill>
                <a:latin typeface="Dosis Bold"/>
              </a:rPr>
              <a:t>EnrichR package</a:t>
            </a:r>
          </a:p>
          <a:p>
            <a:pPr marL="561341" lvl="1" indent="-280670">
              <a:lnSpc>
                <a:spcPts val="3198"/>
              </a:lnSpc>
              <a:buFont typeface="Arial"/>
              <a:buChar char="•"/>
            </a:pPr>
            <a:r>
              <a:rPr lang="en-US" sz="2600">
                <a:solidFill>
                  <a:srgbClr val="50242F"/>
                </a:solidFill>
                <a:latin typeface="Dosis Bold"/>
              </a:rPr>
              <a:t>GO and KEGG (p-value &lt; 0.01)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68228" y="1843721"/>
            <a:ext cx="1600795" cy="152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0"/>
              </a:lnSpc>
            </a:pPr>
            <a:r>
              <a:rPr lang="en-US" sz="11100" spc="299">
                <a:solidFill>
                  <a:srgbClr val="764652"/>
                </a:solidFill>
                <a:latin typeface="Bobby Jones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16355" y="5808837"/>
            <a:ext cx="1600795" cy="152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0"/>
              </a:lnSpc>
            </a:pPr>
            <a:r>
              <a:rPr lang="en-US" sz="11100" spc="166">
                <a:solidFill>
                  <a:srgbClr val="764652"/>
                </a:solidFill>
                <a:latin typeface="Bobby Jones"/>
              </a:rPr>
              <a:t>02</a:t>
            </a:r>
          </a:p>
        </p:txBody>
      </p:sp>
      <p:sp>
        <p:nvSpPr>
          <p:cNvPr id="9" name="Freeform 9"/>
          <p:cNvSpPr/>
          <p:nvPr/>
        </p:nvSpPr>
        <p:spPr>
          <a:xfrm>
            <a:off x="1028700" y="6390650"/>
            <a:ext cx="4518235" cy="4033552"/>
          </a:xfrm>
          <a:custGeom>
            <a:avLst/>
            <a:gdLst/>
            <a:ahLst/>
            <a:cxnLst/>
            <a:rect l="l" t="t" r="r" b="b"/>
            <a:pathLst>
              <a:path w="4518235" h="4033552">
                <a:moveTo>
                  <a:pt x="0" y="0"/>
                </a:moveTo>
                <a:lnTo>
                  <a:pt x="4518235" y="0"/>
                </a:lnTo>
                <a:lnTo>
                  <a:pt x="4518235" y="4033552"/>
                </a:lnTo>
                <a:lnTo>
                  <a:pt x="0" y="4033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3580777">
            <a:off x="14650233" y="240779"/>
            <a:ext cx="6142805" cy="5316318"/>
          </a:xfrm>
          <a:custGeom>
            <a:avLst/>
            <a:gdLst/>
            <a:ahLst/>
            <a:cxnLst/>
            <a:rect l="l" t="t" r="r" b="b"/>
            <a:pathLst>
              <a:path w="6142805" h="5316318">
                <a:moveTo>
                  <a:pt x="0" y="0"/>
                </a:moveTo>
                <a:lnTo>
                  <a:pt x="6142804" y="0"/>
                </a:lnTo>
                <a:lnTo>
                  <a:pt x="6142804" y="5316318"/>
                </a:lnTo>
                <a:lnTo>
                  <a:pt x="0" y="53163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669489">
            <a:off x="12974137" y="1085697"/>
            <a:ext cx="2430065" cy="2381464"/>
          </a:xfrm>
          <a:custGeom>
            <a:avLst/>
            <a:gdLst/>
            <a:ahLst/>
            <a:cxnLst/>
            <a:rect l="l" t="t" r="r" b="b"/>
            <a:pathLst>
              <a:path w="2430065" h="2381464">
                <a:moveTo>
                  <a:pt x="0" y="0"/>
                </a:moveTo>
                <a:lnTo>
                  <a:pt x="2430066" y="0"/>
                </a:lnTo>
                <a:lnTo>
                  <a:pt x="2430066" y="2381464"/>
                </a:lnTo>
                <a:lnTo>
                  <a:pt x="0" y="23814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6095390">
            <a:off x="15483381" y="3851121"/>
            <a:ext cx="1252400" cy="1227352"/>
          </a:xfrm>
          <a:custGeom>
            <a:avLst/>
            <a:gdLst/>
            <a:ahLst/>
            <a:cxnLst/>
            <a:rect l="l" t="t" r="r" b="b"/>
            <a:pathLst>
              <a:path w="1252400" h="1227352">
                <a:moveTo>
                  <a:pt x="0" y="0"/>
                </a:moveTo>
                <a:lnTo>
                  <a:pt x="1252399" y="0"/>
                </a:lnTo>
                <a:lnTo>
                  <a:pt x="1252399" y="1227351"/>
                </a:lnTo>
                <a:lnTo>
                  <a:pt x="0" y="12273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-83333" r="-83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292869" y="4110477"/>
            <a:ext cx="6205300" cy="1286144"/>
            <a:chOff x="0" y="0"/>
            <a:chExt cx="8273734" cy="171485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273734" cy="1714858"/>
              <a:chOff x="0" y="0"/>
              <a:chExt cx="973912" cy="20185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73912" cy="201858"/>
              </a:xfrm>
              <a:custGeom>
                <a:avLst/>
                <a:gdLst/>
                <a:ahLst/>
                <a:cxnLst/>
                <a:rect l="l" t="t" r="r" b="b"/>
                <a:pathLst>
                  <a:path w="973912" h="201858">
                    <a:moveTo>
                      <a:pt x="16749" y="0"/>
                    </a:moveTo>
                    <a:lnTo>
                      <a:pt x="957163" y="0"/>
                    </a:lnTo>
                    <a:cubicBezTo>
                      <a:pt x="966413" y="0"/>
                      <a:pt x="973912" y="7499"/>
                      <a:pt x="973912" y="16749"/>
                    </a:cubicBezTo>
                    <a:lnTo>
                      <a:pt x="973912" y="185109"/>
                    </a:lnTo>
                    <a:cubicBezTo>
                      <a:pt x="973912" y="189551"/>
                      <a:pt x="972147" y="193811"/>
                      <a:pt x="969006" y="196952"/>
                    </a:cubicBezTo>
                    <a:cubicBezTo>
                      <a:pt x="965865" y="200093"/>
                      <a:pt x="961605" y="201858"/>
                      <a:pt x="957163" y="201858"/>
                    </a:cubicBezTo>
                    <a:lnTo>
                      <a:pt x="16749" y="201858"/>
                    </a:lnTo>
                    <a:cubicBezTo>
                      <a:pt x="12307" y="201858"/>
                      <a:pt x="8047" y="200093"/>
                      <a:pt x="4906" y="196952"/>
                    </a:cubicBezTo>
                    <a:cubicBezTo>
                      <a:pt x="1765" y="193811"/>
                      <a:pt x="0" y="189551"/>
                      <a:pt x="0" y="185109"/>
                    </a:cubicBezTo>
                    <a:lnTo>
                      <a:pt x="0" y="16749"/>
                    </a:lnTo>
                    <a:cubicBezTo>
                      <a:pt x="0" y="12307"/>
                      <a:pt x="1765" y="8047"/>
                      <a:pt x="4906" y="4906"/>
                    </a:cubicBezTo>
                    <a:cubicBezTo>
                      <a:pt x="8047" y="1765"/>
                      <a:pt x="12307" y="0"/>
                      <a:pt x="16749" y="0"/>
                    </a:cubicBezTo>
                    <a:close/>
                  </a:path>
                </a:pathLst>
              </a:custGeom>
              <a:solidFill>
                <a:srgbClr val="F2BF9C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973912" cy="239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760177" y="252304"/>
              <a:ext cx="6744788" cy="119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7"/>
                </a:lnSpc>
              </a:pPr>
              <a:r>
                <a:rPr lang="en-US" sz="5873" spc="193">
                  <a:solidFill>
                    <a:srgbClr val="764652"/>
                  </a:solidFill>
                  <a:latin typeface="Bobby Jones"/>
                </a:rPr>
                <a:t>CYTOSKELETON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938700" y="4110477"/>
            <a:ext cx="6205300" cy="1286144"/>
            <a:chOff x="0" y="0"/>
            <a:chExt cx="8273734" cy="171485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8273734" cy="1714858"/>
              <a:chOff x="0" y="0"/>
              <a:chExt cx="973912" cy="20185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973912" cy="201858"/>
              </a:xfrm>
              <a:custGeom>
                <a:avLst/>
                <a:gdLst/>
                <a:ahLst/>
                <a:cxnLst/>
                <a:rect l="l" t="t" r="r" b="b"/>
                <a:pathLst>
                  <a:path w="973912" h="201858">
                    <a:moveTo>
                      <a:pt x="16749" y="0"/>
                    </a:moveTo>
                    <a:lnTo>
                      <a:pt x="957163" y="0"/>
                    </a:lnTo>
                    <a:cubicBezTo>
                      <a:pt x="966413" y="0"/>
                      <a:pt x="973912" y="7499"/>
                      <a:pt x="973912" y="16749"/>
                    </a:cubicBezTo>
                    <a:lnTo>
                      <a:pt x="973912" y="185109"/>
                    </a:lnTo>
                    <a:cubicBezTo>
                      <a:pt x="973912" y="189551"/>
                      <a:pt x="972147" y="193811"/>
                      <a:pt x="969006" y="196952"/>
                    </a:cubicBezTo>
                    <a:cubicBezTo>
                      <a:pt x="965865" y="200093"/>
                      <a:pt x="961605" y="201858"/>
                      <a:pt x="957163" y="201858"/>
                    </a:cubicBezTo>
                    <a:lnTo>
                      <a:pt x="16749" y="201858"/>
                    </a:lnTo>
                    <a:cubicBezTo>
                      <a:pt x="12307" y="201858"/>
                      <a:pt x="8047" y="200093"/>
                      <a:pt x="4906" y="196952"/>
                    </a:cubicBezTo>
                    <a:cubicBezTo>
                      <a:pt x="1765" y="193811"/>
                      <a:pt x="0" y="189551"/>
                      <a:pt x="0" y="185109"/>
                    </a:cubicBezTo>
                    <a:lnTo>
                      <a:pt x="0" y="16749"/>
                    </a:lnTo>
                    <a:cubicBezTo>
                      <a:pt x="0" y="12307"/>
                      <a:pt x="1765" y="8047"/>
                      <a:pt x="4906" y="4906"/>
                    </a:cubicBezTo>
                    <a:cubicBezTo>
                      <a:pt x="8047" y="1765"/>
                      <a:pt x="12307" y="0"/>
                      <a:pt x="16749" y="0"/>
                    </a:cubicBezTo>
                    <a:close/>
                  </a:path>
                </a:pathLst>
              </a:custGeom>
              <a:solidFill>
                <a:srgbClr val="DDDBF9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973912" cy="239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760177" y="252304"/>
              <a:ext cx="6744788" cy="119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7"/>
                </a:lnSpc>
              </a:pPr>
              <a:r>
                <a:rPr lang="en-US" sz="5873" spc="193">
                  <a:solidFill>
                    <a:srgbClr val="764652"/>
                  </a:solidFill>
                  <a:latin typeface="Bobby Jones"/>
                </a:rPr>
                <a:t>IMMUNE SYSTEM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92869" y="5595647"/>
            <a:ext cx="6205300" cy="1286144"/>
            <a:chOff x="0" y="0"/>
            <a:chExt cx="8273734" cy="171485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8273734" cy="1714858"/>
              <a:chOff x="0" y="0"/>
              <a:chExt cx="973912" cy="20185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973912" cy="201858"/>
              </a:xfrm>
              <a:custGeom>
                <a:avLst/>
                <a:gdLst/>
                <a:ahLst/>
                <a:cxnLst/>
                <a:rect l="l" t="t" r="r" b="b"/>
                <a:pathLst>
                  <a:path w="973912" h="201858">
                    <a:moveTo>
                      <a:pt x="16749" y="0"/>
                    </a:moveTo>
                    <a:lnTo>
                      <a:pt x="957163" y="0"/>
                    </a:lnTo>
                    <a:cubicBezTo>
                      <a:pt x="966413" y="0"/>
                      <a:pt x="973912" y="7499"/>
                      <a:pt x="973912" y="16749"/>
                    </a:cubicBezTo>
                    <a:lnTo>
                      <a:pt x="973912" y="185109"/>
                    </a:lnTo>
                    <a:cubicBezTo>
                      <a:pt x="973912" y="189551"/>
                      <a:pt x="972147" y="193811"/>
                      <a:pt x="969006" y="196952"/>
                    </a:cubicBezTo>
                    <a:cubicBezTo>
                      <a:pt x="965865" y="200093"/>
                      <a:pt x="961605" y="201858"/>
                      <a:pt x="957163" y="201858"/>
                    </a:cubicBezTo>
                    <a:lnTo>
                      <a:pt x="16749" y="201858"/>
                    </a:lnTo>
                    <a:cubicBezTo>
                      <a:pt x="12307" y="201858"/>
                      <a:pt x="8047" y="200093"/>
                      <a:pt x="4906" y="196952"/>
                    </a:cubicBezTo>
                    <a:cubicBezTo>
                      <a:pt x="1765" y="193811"/>
                      <a:pt x="0" y="189551"/>
                      <a:pt x="0" y="185109"/>
                    </a:cubicBezTo>
                    <a:lnTo>
                      <a:pt x="0" y="16749"/>
                    </a:lnTo>
                    <a:cubicBezTo>
                      <a:pt x="0" y="12307"/>
                      <a:pt x="1765" y="8047"/>
                      <a:pt x="4906" y="4906"/>
                    </a:cubicBezTo>
                    <a:cubicBezTo>
                      <a:pt x="8047" y="1765"/>
                      <a:pt x="12307" y="0"/>
                      <a:pt x="16749" y="0"/>
                    </a:cubicBezTo>
                    <a:close/>
                  </a:path>
                </a:pathLst>
              </a:custGeom>
              <a:solidFill>
                <a:srgbClr val="F4BAD9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973912" cy="239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760177" y="252304"/>
              <a:ext cx="6744788" cy="119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7"/>
                </a:lnSpc>
              </a:pPr>
              <a:r>
                <a:rPr lang="en-US" sz="5873" spc="193">
                  <a:solidFill>
                    <a:srgbClr val="764652"/>
                  </a:solidFill>
                  <a:latin typeface="Bobby Jones"/>
                </a:rPr>
                <a:t>DNA DAMAGE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941286" y="5595647"/>
            <a:ext cx="6205300" cy="1286144"/>
            <a:chOff x="0" y="0"/>
            <a:chExt cx="8273734" cy="171485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8273734" cy="1714858"/>
              <a:chOff x="0" y="0"/>
              <a:chExt cx="973912" cy="20185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973912" cy="201858"/>
              </a:xfrm>
              <a:custGeom>
                <a:avLst/>
                <a:gdLst/>
                <a:ahLst/>
                <a:cxnLst/>
                <a:rect l="l" t="t" r="r" b="b"/>
                <a:pathLst>
                  <a:path w="973912" h="201858">
                    <a:moveTo>
                      <a:pt x="16749" y="0"/>
                    </a:moveTo>
                    <a:lnTo>
                      <a:pt x="957163" y="0"/>
                    </a:lnTo>
                    <a:cubicBezTo>
                      <a:pt x="966413" y="0"/>
                      <a:pt x="973912" y="7499"/>
                      <a:pt x="973912" y="16749"/>
                    </a:cubicBezTo>
                    <a:lnTo>
                      <a:pt x="973912" y="185109"/>
                    </a:lnTo>
                    <a:cubicBezTo>
                      <a:pt x="973912" y="189551"/>
                      <a:pt x="972147" y="193811"/>
                      <a:pt x="969006" y="196952"/>
                    </a:cubicBezTo>
                    <a:cubicBezTo>
                      <a:pt x="965865" y="200093"/>
                      <a:pt x="961605" y="201858"/>
                      <a:pt x="957163" y="201858"/>
                    </a:cubicBezTo>
                    <a:lnTo>
                      <a:pt x="16749" y="201858"/>
                    </a:lnTo>
                    <a:cubicBezTo>
                      <a:pt x="12307" y="201858"/>
                      <a:pt x="8047" y="200093"/>
                      <a:pt x="4906" y="196952"/>
                    </a:cubicBezTo>
                    <a:cubicBezTo>
                      <a:pt x="1765" y="193811"/>
                      <a:pt x="0" y="189551"/>
                      <a:pt x="0" y="185109"/>
                    </a:cubicBezTo>
                    <a:lnTo>
                      <a:pt x="0" y="16749"/>
                    </a:lnTo>
                    <a:cubicBezTo>
                      <a:pt x="0" y="12307"/>
                      <a:pt x="1765" y="8047"/>
                      <a:pt x="4906" y="4906"/>
                    </a:cubicBezTo>
                    <a:cubicBezTo>
                      <a:pt x="8047" y="1765"/>
                      <a:pt x="12307" y="0"/>
                      <a:pt x="16749" y="0"/>
                    </a:cubicBezTo>
                    <a:close/>
                  </a:path>
                </a:pathLst>
              </a:custGeom>
              <a:solidFill>
                <a:srgbClr val="E6D69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973912" cy="239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760177" y="252304"/>
              <a:ext cx="6744788" cy="119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7"/>
                </a:lnSpc>
              </a:pPr>
              <a:r>
                <a:rPr lang="en-US" sz="5873" spc="193">
                  <a:solidFill>
                    <a:srgbClr val="764652"/>
                  </a:solidFill>
                  <a:latin typeface="Bobby Jones"/>
                </a:rPr>
                <a:t>REGULATION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-83333" r="-83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292869" y="4110477"/>
            <a:ext cx="6205300" cy="1286144"/>
            <a:chOff x="0" y="0"/>
            <a:chExt cx="8273734" cy="171485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273734" cy="1714858"/>
              <a:chOff x="0" y="0"/>
              <a:chExt cx="973912" cy="20185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73912" cy="201858"/>
              </a:xfrm>
              <a:custGeom>
                <a:avLst/>
                <a:gdLst/>
                <a:ahLst/>
                <a:cxnLst/>
                <a:rect l="l" t="t" r="r" b="b"/>
                <a:pathLst>
                  <a:path w="973912" h="201858">
                    <a:moveTo>
                      <a:pt x="16749" y="0"/>
                    </a:moveTo>
                    <a:lnTo>
                      <a:pt x="957163" y="0"/>
                    </a:lnTo>
                    <a:cubicBezTo>
                      <a:pt x="966413" y="0"/>
                      <a:pt x="973912" y="7499"/>
                      <a:pt x="973912" y="16749"/>
                    </a:cubicBezTo>
                    <a:lnTo>
                      <a:pt x="973912" y="185109"/>
                    </a:lnTo>
                    <a:cubicBezTo>
                      <a:pt x="973912" y="189551"/>
                      <a:pt x="972147" y="193811"/>
                      <a:pt x="969006" y="196952"/>
                    </a:cubicBezTo>
                    <a:cubicBezTo>
                      <a:pt x="965865" y="200093"/>
                      <a:pt x="961605" y="201858"/>
                      <a:pt x="957163" y="201858"/>
                    </a:cubicBezTo>
                    <a:lnTo>
                      <a:pt x="16749" y="201858"/>
                    </a:lnTo>
                    <a:cubicBezTo>
                      <a:pt x="12307" y="201858"/>
                      <a:pt x="8047" y="200093"/>
                      <a:pt x="4906" y="196952"/>
                    </a:cubicBezTo>
                    <a:cubicBezTo>
                      <a:pt x="1765" y="193811"/>
                      <a:pt x="0" y="189551"/>
                      <a:pt x="0" y="185109"/>
                    </a:cubicBezTo>
                    <a:lnTo>
                      <a:pt x="0" y="16749"/>
                    </a:lnTo>
                    <a:cubicBezTo>
                      <a:pt x="0" y="12307"/>
                      <a:pt x="1765" y="8047"/>
                      <a:pt x="4906" y="4906"/>
                    </a:cubicBezTo>
                    <a:cubicBezTo>
                      <a:pt x="8047" y="1765"/>
                      <a:pt x="12307" y="0"/>
                      <a:pt x="16749" y="0"/>
                    </a:cubicBezTo>
                    <a:close/>
                  </a:path>
                </a:pathLst>
              </a:custGeom>
              <a:solidFill>
                <a:srgbClr val="F2BF9C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973912" cy="239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760177" y="252304"/>
              <a:ext cx="6744788" cy="119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7"/>
                </a:lnSpc>
              </a:pPr>
              <a:r>
                <a:rPr lang="en-US" sz="5873" spc="193">
                  <a:solidFill>
                    <a:srgbClr val="764652"/>
                  </a:solidFill>
                  <a:latin typeface="Bobby Jones"/>
                </a:rPr>
                <a:t>CYTOSKELETON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938700" y="4110477"/>
            <a:ext cx="6205300" cy="1286144"/>
            <a:chOff x="0" y="0"/>
            <a:chExt cx="8273734" cy="171485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8273734" cy="1714858"/>
              <a:chOff x="0" y="0"/>
              <a:chExt cx="973912" cy="20185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973912" cy="201858"/>
              </a:xfrm>
              <a:custGeom>
                <a:avLst/>
                <a:gdLst/>
                <a:ahLst/>
                <a:cxnLst/>
                <a:rect l="l" t="t" r="r" b="b"/>
                <a:pathLst>
                  <a:path w="973912" h="201858">
                    <a:moveTo>
                      <a:pt x="16749" y="0"/>
                    </a:moveTo>
                    <a:lnTo>
                      <a:pt x="957163" y="0"/>
                    </a:lnTo>
                    <a:cubicBezTo>
                      <a:pt x="966413" y="0"/>
                      <a:pt x="973912" y="7499"/>
                      <a:pt x="973912" y="16749"/>
                    </a:cubicBezTo>
                    <a:lnTo>
                      <a:pt x="973912" y="185109"/>
                    </a:lnTo>
                    <a:cubicBezTo>
                      <a:pt x="973912" y="189551"/>
                      <a:pt x="972147" y="193811"/>
                      <a:pt x="969006" y="196952"/>
                    </a:cubicBezTo>
                    <a:cubicBezTo>
                      <a:pt x="965865" y="200093"/>
                      <a:pt x="961605" y="201858"/>
                      <a:pt x="957163" y="201858"/>
                    </a:cubicBezTo>
                    <a:lnTo>
                      <a:pt x="16749" y="201858"/>
                    </a:lnTo>
                    <a:cubicBezTo>
                      <a:pt x="12307" y="201858"/>
                      <a:pt x="8047" y="200093"/>
                      <a:pt x="4906" y="196952"/>
                    </a:cubicBezTo>
                    <a:cubicBezTo>
                      <a:pt x="1765" y="193811"/>
                      <a:pt x="0" y="189551"/>
                      <a:pt x="0" y="185109"/>
                    </a:cubicBezTo>
                    <a:lnTo>
                      <a:pt x="0" y="16749"/>
                    </a:lnTo>
                    <a:cubicBezTo>
                      <a:pt x="0" y="12307"/>
                      <a:pt x="1765" y="8047"/>
                      <a:pt x="4906" y="4906"/>
                    </a:cubicBezTo>
                    <a:cubicBezTo>
                      <a:pt x="8047" y="1765"/>
                      <a:pt x="12307" y="0"/>
                      <a:pt x="16749" y="0"/>
                    </a:cubicBezTo>
                    <a:close/>
                  </a:path>
                </a:pathLst>
              </a:custGeom>
              <a:solidFill>
                <a:srgbClr val="DDDBF9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973912" cy="239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760177" y="252304"/>
              <a:ext cx="6744788" cy="119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7"/>
                </a:lnSpc>
              </a:pPr>
              <a:r>
                <a:rPr lang="en-US" sz="5873" spc="193">
                  <a:solidFill>
                    <a:srgbClr val="764652"/>
                  </a:solidFill>
                  <a:latin typeface="Bobby Jones"/>
                </a:rPr>
                <a:t>IMMUNE SYSTEM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92869" y="5595647"/>
            <a:ext cx="6205300" cy="1286144"/>
            <a:chOff x="0" y="0"/>
            <a:chExt cx="8273734" cy="171485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8273734" cy="1714858"/>
              <a:chOff x="0" y="0"/>
              <a:chExt cx="973912" cy="20185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973912" cy="201858"/>
              </a:xfrm>
              <a:custGeom>
                <a:avLst/>
                <a:gdLst/>
                <a:ahLst/>
                <a:cxnLst/>
                <a:rect l="l" t="t" r="r" b="b"/>
                <a:pathLst>
                  <a:path w="973912" h="201858">
                    <a:moveTo>
                      <a:pt x="16749" y="0"/>
                    </a:moveTo>
                    <a:lnTo>
                      <a:pt x="957163" y="0"/>
                    </a:lnTo>
                    <a:cubicBezTo>
                      <a:pt x="966413" y="0"/>
                      <a:pt x="973912" y="7499"/>
                      <a:pt x="973912" y="16749"/>
                    </a:cubicBezTo>
                    <a:lnTo>
                      <a:pt x="973912" y="185109"/>
                    </a:lnTo>
                    <a:cubicBezTo>
                      <a:pt x="973912" y="189551"/>
                      <a:pt x="972147" y="193811"/>
                      <a:pt x="969006" y="196952"/>
                    </a:cubicBezTo>
                    <a:cubicBezTo>
                      <a:pt x="965865" y="200093"/>
                      <a:pt x="961605" y="201858"/>
                      <a:pt x="957163" y="201858"/>
                    </a:cubicBezTo>
                    <a:lnTo>
                      <a:pt x="16749" y="201858"/>
                    </a:lnTo>
                    <a:cubicBezTo>
                      <a:pt x="12307" y="201858"/>
                      <a:pt x="8047" y="200093"/>
                      <a:pt x="4906" y="196952"/>
                    </a:cubicBezTo>
                    <a:cubicBezTo>
                      <a:pt x="1765" y="193811"/>
                      <a:pt x="0" y="189551"/>
                      <a:pt x="0" y="185109"/>
                    </a:cubicBezTo>
                    <a:lnTo>
                      <a:pt x="0" y="16749"/>
                    </a:lnTo>
                    <a:cubicBezTo>
                      <a:pt x="0" y="12307"/>
                      <a:pt x="1765" y="8047"/>
                      <a:pt x="4906" y="4906"/>
                    </a:cubicBezTo>
                    <a:cubicBezTo>
                      <a:pt x="8047" y="1765"/>
                      <a:pt x="12307" y="0"/>
                      <a:pt x="16749" y="0"/>
                    </a:cubicBezTo>
                    <a:close/>
                  </a:path>
                </a:pathLst>
              </a:custGeom>
              <a:solidFill>
                <a:srgbClr val="F4BAD9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973912" cy="239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760177" y="252304"/>
              <a:ext cx="6744788" cy="119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7"/>
                </a:lnSpc>
              </a:pPr>
              <a:r>
                <a:rPr lang="en-US" sz="5873" spc="193">
                  <a:solidFill>
                    <a:srgbClr val="764652"/>
                  </a:solidFill>
                  <a:latin typeface="Bobby Jones"/>
                </a:rPr>
                <a:t>DNA DAMAGE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941286" y="5595647"/>
            <a:ext cx="6205300" cy="1286144"/>
            <a:chOff x="0" y="0"/>
            <a:chExt cx="8273734" cy="171485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8273734" cy="1714858"/>
              <a:chOff x="0" y="0"/>
              <a:chExt cx="973912" cy="20185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973912" cy="201858"/>
              </a:xfrm>
              <a:custGeom>
                <a:avLst/>
                <a:gdLst/>
                <a:ahLst/>
                <a:cxnLst/>
                <a:rect l="l" t="t" r="r" b="b"/>
                <a:pathLst>
                  <a:path w="973912" h="201858">
                    <a:moveTo>
                      <a:pt x="16749" y="0"/>
                    </a:moveTo>
                    <a:lnTo>
                      <a:pt x="957163" y="0"/>
                    </a:lnTo>
                    <a:cubicBezTo>
                      <a:pt x="966413" y="0"/>
                      <a:pt x="973912" y="7499"/>
                      <a:pt x="973912" y="16749"/>
                    </a:cubicBezTo>
                    <a:lnTo>
                      <a:pt x="973912" y="185109"/>
                    </a:lnTo>
                    <a:cubicBezTo>
                      <a:pt x="973912" y="189551"/>
                      <a:pt x="972147" y="193811"/>
                      <a:pt x="969006" y="196952"/>
                    </a:cubicBezTo>
                    <a:cubicBezTo>
                      <a:pt x="965865" y="200093"/>
                      <a:pt x="961605" y="201858"/>
                      <a:pt x="957163" y="201858"/>
                    </a:cubicBezTo>
                    <a:lnTo>
                      <a:pt x="16749" y="201858"/>
                    </a:lnTo>
                    <a:cubicBezTo>
                      <a:pt x="12307" y="201858"/>
                      <a:pt x="8047" y="200093"/>
                      <a:pt x="4906" y="196952"/>
                    </a:cubicBezTo>
                    <a:cubicBezTo>
                      <a:pt x="1765" y="193811"/>
                      <a:pt x="0" y="189551"/>
                      <a:pt x="0" y="185109"/>
                    </a:cubicBezTo>
                    <a:lnTo>
                      <a:pt x="0" y="16749"/>
                    </a:lnTo>
                    <a:cubicBezTo>
                      <a:pt x="0" y="12307"/>
                      <a:pt x="1765" y="8047"/>
                      <a:pt x="4906" y="4906"/>
                    </a:cubicBezTo>
                    <a:cubicBezTo>
                      <a:pt x="8047" y="1765"/>
                      <a:pt x="12307" y="0"/>
                      <a:pt x="16749" y="0"/>
                    </a:cubicBezTo>
                    <a:close/>
                  </a:path>
                </a:pathLst>
              </a:custGeom>
              <a:solidFill>
                <a:srgbClr val="E6D69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973912" cy="239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760177" y="252304"/>
              <a:ext cx="6744788" cy="119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7"/>
                </a:lnSpc>
              </a:pPr>
              <a:r>
                <a:rPr lang="en-US" sz="5873" spc="193">
                  <a:solidFill>
                    <a:srgbClr val="764652"/>
                  </a:solidFill>
                  <a:latin typeface="Bobby Jones"/>
                </a:rPr>
                <a:t>REGULATION</a:t>
              </a:r>
            </a:p>
          </p:txBody>
        </p:sp>
      </p:grpSp>
      <p:sp>
        <p:nvSpPr>
          <p:cNvPr id="23" name="Freeform 23"/>
          <p:cNvSpPr/>
          <p:nvPr/>
        </p:nvSpPr>
        <p:spPr>
          <a:xfrm rot="8175513">
            <a:off x="2673951" y="7558871"/>
            <a:ext cx="1127142" cy="340960"/>
          </a:xfrm>
          <a:custGeom>
            <a:avLst/>
            <a:gdLst/>
            <a:ahLst/>
            <a:cxnLst/>
            <a:rect l="l" t="t" r="r" b="b"/>
            <a:pathLst>
              <a:path w="1127142" h="340960">
                <a:moveTo>
                  <a:pt x="0" y="0"/>
                </a:moveTo>
                <a:lnTo>
                  <a:pt x="1127141" y="0"/>
                </a:lnTo>
                <a:lnTo>
                  <a:pt x="1127141" y="340960"/>
                </a:lnTo>
                <a:lnTo>
                  <a:pt x="0" y="340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892178" y="8247783"/>
            <a:ext cx="2303518" cy="509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5"/>
              </a:lnSpc>
            </a:pPr>
            <a:r>
              <a:rPr lang="en-US" sz="3399">
                <a:solidFill>
                  <a:srgbClr val="764652"/>
                </a:solidFill>
                <a:latin typeface="Dosis Bold"/>
              </a:rPr>
              <a:t>glutamate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8244332"/>
            <a:ext cx="2733854" cy="101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5"/>
              </a:lnSpc>
            </a:pPr>
            <a:r>
              <a:rPr lang="en-US" sz="3399">
                <a:solidFill>
                  <a:srgbClr val="764652"/>
                </a:solidFill>
                <a:latin typeface="Dosis Bold"/>
              </a:rPr>
              <a:t>protein polymerisation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215055" y="7735189"/>
            <a:ext cx="3044245" cy="101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5"/>
              </a:lnSpc>
            </a:pPr>
            <a:r>
              <a:rPr lang="en-US" sz="3399">
                <a:solidFill>
                  <a:srgbClr val="764652"/>
                </a:solidFill>
                <a:latin typeface="Dosis Bold"/>
              </a:rPr>
              <a:t>chromosome segregation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22306" y="8502355"/>
            <a:ext cx="3044245" cy="509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5"/>
              </a:lnSpc>
            </a:pPr>
            <a:r>
              <a:rPr lang="en-US" sz="3399">
                <a:solidFill>
                  <a:srgbClr val="764652"/>
                </a:solidFill>
                <a:latin typeface="Dosis Bold"/>
              </a:rPr>
              <a:t>mediators</a:t>
            </a:r>
          </a:p>
        </p:txBody>
      </p:sp>
      <p:sp>
        <p:nvSpPr>
          <p:cNvPr id="28" name="Freeform 28"/>
          <p:cNvSpPr/>
          <p:nvPr/>
        </p:nvSpPr>
        <p:spPr>
          <a:xfrm rot="3505275">
            <a:off x="5040005" y="7479730"/>
            <a:ext cx="1127142" cy="340960"/>
          </a:xfrm>
          <a:custGeom>
            <a:avLst/>
            <a:gdLst/>
            <a:ahLst/>
            <a:cxnLst/>
            <a:rect l="l" t="t" r="r" b="b"/>
            <a:pathLst>
              <a:path w="1127142" h="340960">
                <a:moveTo>
                  <a:pt x="0" y="0"/>
                </a:moveTo>
                <a:lnTo>
                  <a:pt x="1127142" y="0"/>
                </a:lnTo>
                <a:lnTo>
                  <a:pt x="1127142" y="340961"/>
                </a:lnTo>
                <a:lnTo>
                  <a:pt x="0" y="340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5659129">
            <a:off x="11619511" y="7627751"/>
            <a:ext cx="1127142" cy="340960"/>
          </a:xfrm>
          <a:custGeom>
            <a:avLst/>
            <a:gdLst/>
            <a:ahLst/>
            <a:cxnLst/>
            <a:rect l="l" t="t" r="r" b="b"/>
            <a:pathLst>
              <a:path w="1127142" h="340960">
                <a:moveTo>
                  <a:pt x="0" y="0"/>
                </a:moveTo>
                <a:lnTo>
                  <a:pt x="1127142" y="0"/>
                </a:lnTo>
                <a:lnTo>
                  <a:pt x="1127142" y="340960"/>
                </a:lnTo>
                <a:lnTo>
                  <a:pt x="0" y="340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3060616">
            <a:off x="13470941" y="7455640"/>
            <a:ext cx="1127142" cy="340960"/>
          </a:xfrm>
          <a:custGeom>
            <a:avLst/>
            <a:gdLst/>
            <a:ahLst/>
            <a:cxnLst/>
            <a:rect l="l" t="t" r="r" b="b"/>
            <a:pathLst>
              <a:path w="1127142" h="340960">
                <a:moveTo>
                  <a:pt x="0" y="0"/>
                </a:moveTo>
                <a:lnTo>
                  <a:pt x="1127141" y="0"/>
                </a:lnTo>
                <a:lnTo>
                  <a:pt x="1127141" y="340961"/>
                </a:lnTo>
                <a:lnTo>
                  <a:pt x="0" y="340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45562" y="2349489"/>
            <a:ext cx="2733854" cy="509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5"/>
              </a:lnSpc>
            </a:pPr>
            <a:r>
              <a:rPr lang="en-US" sz="3399">
                <a:solidFill>
                  <a:srgbClr val="764652"/>
                </a:solidFill>
                <a:latin typeface="Dosis Bold"/>
              </a:rPr>
              <a:t>interleukin-12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828769" y="2414715"/>
            <a:ext cx="2733854" cy="509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5"/>
              </a:lnSpc>
            </a:pPr>
            <a:r>
              <a:rPr lang="en-US" sz="3399">
                <a:solidFill>
                  <a:srgbClr val="764652"/>
                </a:solidFill>
                <a:latin typeface="Dosis Bold"/>
              </a:rPr>
              <a:t>interleukin-6</a:t>
            </a:r>
          </a:p>
        </p:txBody>
      </p:sp>
      <p:sp>
        <p:nvSpPr>
          <p:cNvPr id="33" name="Freeform 33"/>
          <p:cNvSpPr/>
          <p:nvPr/>
        </p:nvSpPr>
        <p:spPr>
          <a:xfrm rot="-7785764">
            <a:off x="3898271" y="3230409"/>
            <a:ext cx="1127142" cy="340960"/>
          </a:xfrm>
          <a:custGeom>
            <a:avLst/>
            <a:gdLst/>
            <a:ahLst/>
            <a:cxnLst/>
            <a:rect l="l" t="t" r="r" b="b"/>
            <a:pathLst>
              <a:path w="1127142" h="340960">
                <a:moveTo>
                  <a:pt x="0" y="0"/>
                </a:moveTo>
                <a:lnTo>
                  <a:pt x="1127141" y="0"/>
                </a:lnTo>
                <a:lnTo>
                  <a:pt x="1127141" y="340960"/>
                </a:lnTo>
                <a:lnTo>
                  <a:pt x="0" y="340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2348358">
            <a:off x="5365141" y="3441360"/>
            <a:ext cx="1127142" cy="340960"/>
          </a:xfrm>
          <a:custGeom>
            <a:avLst/>
            <a:gdLst/>
            <a:ahLst/>
            <a:cxnLst/>
            <a:rect l="l" t="t" r="r" b="b"/>
            <a:pathLst>
              <a:path w="1127142" h="340960">
                <a:moveTo>
                  <a:pt x="0" y="0"/>
                </a:moveTo>
                <a:lnTo>
                  <a:pt x="1127142" y="0"/>
                </a:lnTo>
                <a:lnTo>
                  <a:pt x="1127142" y="340960"/>
                </a:lnTo>
                <a:lnTo>
                  <a:pt x="0" y="340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-4129296">
            <a:off x="13665549" y="3185569"/>
            <a:ext cx="1127142" cy="340960"/>
          </a:xfrm>
          <a:custGeom>
            <a:avLst/>
            <a:gdLst/>
            <a:ahLst/>
            <a:cxnLst/>
            <a:rect l="l" t="t" r="r" b="b"/>
            <a:pathLst>
              <a:path w="1127142" h="340960">
                <a:moveTo>
                  <a:pt x="0" y="0"/>
                </a:moveTo>
                <a:lnTo>
                  <a:pt x="1127142" y="0"/>
                </a:lnTo>
                <a:lnTo>
                  <a:pt x="1127142" y="340961"/>
                </a:lnTo>
                <a:lnTo>
                  <a:pt x="0" y="340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3866551" y="1754984"/>
            <a:ext cx="3044245" cy="101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5"/>
              </a:lnSpc>
            </a:pPr>
            <a:r>
              <a:rPr lang="en-US" sz="3399">
                <a:solidFill>
                  <a:srgbClr val="764652"/>
                </a:solidFill>
                <a:latin typeface="Dosis Bold"/>
              </a:rPr>
              <a:t>actin polymerisation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315222" y="2349489"/>
            <a:ext cx="3044245" cy="509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5"/>
              </a:lnSpc>
            </a:pPr>
            <a:r>
              <a:rPr lang="en-US" sz="3399">
                <a:solidFill>
                  <a:srgbClr val="764652"/>
                </a:solidFill>
                <a:latin typeface="Dosis Bold"/>
              </a:rPr>
              <a:t>collagen</a:t>
            </a:r>
          </a:p>
        </p:txBody>
      </p:sp>
      <p:sp>
        <p:nvSpPr>
          <p:cNvPr id="38" name="Freeform 38"/>
          <p:cNvSpPr/>
          <p:nvPr/>
        </p:nvSpPr>
        <p:spPr>
          <a:xfrm rot="-7571234">
            <a:off x="12194517" y="3275249"/>
            <a:ext cx="1127142" cy="340960"/>
          </a:xfrm>
          <a:custGeom>
            <a:avLst/>
            <a:gdLst/>
            <a:ahLst/>
            <a:cxnLst/>
            <a:rect l="l" t="t" r="r" b="b"/>
            <a:pathLst>
              <a:path w="1127142" h="340960">
                <a:moveTo>
                  <a:pt x="0" y="0"/>
                </a:moveTo>
                <a:lnTo>
                  <a:pt x="1127141" y="0"/>
                </a:lnTo>
                <a:lnTo>
                  <a:pt x="1127141" y="340960"/>
                </a:lnTo>
                <a:lnTo>
                  <a:pt x="0" y="340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-83333" r="-833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2358067">
            <a:off x="6501820" y="322451"/>
            <a:ext cx="4204283" cy="10634588"/>
            <a:chOff x="0" y="0"/>
            <a:chExt cx="5559120" cy="14061600"/>
          </a:xfrm>
        </p:grpSpPr>
        <p:sp>
          <p:nvSpPr>
            <p:cNvPr id="4" name="Freeform 4"/>
            <p:cNvSpPr/>
            <p:nvPr/>
          </p:nvSpPr>
          <p:spPr>
            <a:xfrm>
              <a:off x="-18034" y="-18796"/>
              <a:ext cx="5632450" cy="14126464"/>
            </a:xfrm>
            <a:custGeom>
              <a:avLst/>
              <a:gdLst/>
              <a:ahLst/>
              <a:cxnLst/>
              <a:rect l="l" t="t" r="r" b="b"/>
              <a:pathLst>
                <a:path w="5632450" h="14126464">
                  <a:moveTo>
                    <a:pt x="19177" y="12761976"/>
                  </a:moveTo>
                  <a:cubicBezTo>
                    <a:pt x="0" y="11977624"/>
                    <a:pt x="653161" y="11326369"/>
                    <a:pt x="1437005" y="11347832"/>
                  </a:cubicBezTo>
                  <a:cubicBezTo>
                    <a:pt x="1637919" y="11353420"/>
                    <a:pt x="1828038" y="11401552"/>
                    <a:pt x="1998091" y="11484229"/>
                  </a:cubicBezTo>
                  <a:cubicBezTo>
                    <a:pt x="2150364" y="11558016"/>
                    <a:pt x="2332609" y="11527663"/>
                    <a:pt x="2452116" y="11408029"/>
                  </a:cubicBezTo>
                  <a:lnTo>
                    <a:pt x="2939796" y="10920349"/>
                  </a:lnTo>
                  <a:cubicBezTo>
                    <a:pt x="3045333" y="10814812"/>
                    <a:pt x="3067304" y="10653649"/>
                    <a:pt x="2999613" y="10520426"/>
                  </a:cubicBezTo>
                  <a:cubicBezTo>
                    <a:pt x="2930017" y="10383520"/>
                    <a:pt x="2882392" y="10233152"/>
                    <a:pt x="2861818" y="10074275"/>
                  </a:cubicBezTo>
                  <a:cubicBezTo>
                    <a:pt x="2861818" y="10072878"/>
                    <a:pt x="2861310" y="10071989"/>
                    <a:pt x="2861310" y="10070593"/>
                  </a:cubicBezTo>
                  <a:cubicBezTo>
                    <a:pt x="2858516" y="10048621"/>
                    <a:pt x="2856230" y="10026650"/>
                    <a:pt x="2854325" y="10004298"/>
                  </a:cubicBezTo>
                  <a:cubicBezTo>
                    <a:pt x="2853436" y="9993503"/>
                    <a:pt x="2852928" y="9982835"/>
                    <a:pt x="2852420" y="9972040"/>
                  </a:cubicBezTo>
                  <a:cubicBezTo>
                    <a:pt x="2851531" y="9958959"/>
                    <a:pt x="2850515" y="9946386"/>
                    <a:pt x="2850134" y="9933306"/>
                  </a:cubicBezTo>
                  <a:cubicBezTo>
                    <a:pt x="2850134" y="9932416"/>
                    <a:pt x="2850134" y="9931908"/>
                    <a:pt x="2850134" y="9931020"/>
                  </a:cubicBezTo>
                  <a:cubicBezTo>
                    <a:pt x="2849626" y="9919335"/>
                    <a:pt x="2850134" y="9907144"/>
                    <a:pt x="2850134" y="9895078"/>
                  </a:cubicBezTo>
                  <a:cubicBezTo>
                    <a:pt x="2850134" y="9883013"/>
                    <a:pt x="2849626" y="9871202"/>
                    <a:pt x="2850134" y="9859137"/>
                  </a:cubicBezTo>
                  <a:cubicBezTo>
                    <a:pt x="2850134" y="9858248"/>
                    <a:pt x="2850134" y="9857740"/>
                    <a:pt x="2850134" y="9856851"/>
                  </a:cubicBezTo>
                  <a:cubicBezTo>
                    <a:pt x="2850642" y="9843770"/>
                    <a:pt x="2851531" y="9831197"/>
                    <a:pt x="2852420" y="9818116"/>
                  </a:cubicBezTo>
                  <a:cubicBezTo>
                    <a:pt x="2852928" y="9807321"/>
                    <a:pt x="2853309" y="9796653"/>
                    <a:pt x="2854325" y="9785858"/>
                  </a:cubicBezTo>
                  <a:cubicBezTo>
                    <a:pt x="2856230" y="9763887"/>
                    <a:pt x="2858516" y="9741916"/>
                    <a:pt x="2861310" y="9719945"/>
                  </a:cubicBezTo>
                  <a:cubicBezTo>
                    <a:pt x="2861310" y="9718548"/>
                    <a:pt x="2861818" y="9717151"/>
                    <a:pt x="2861818" y="9715754"/>
                  </a:cubicBezTo>
                  <a:cubicBezTo>
                    <a:pt x="2882392" y="9556877"/>
                    <a:pt x="2929509" y="9407018"/>
                    <a:pt x="2999613" y="9269603"/>
                  </a:cubicBezTo>
                  <a:cubicBezTo>
                    <a:pt x="3067304" y="9136508"/>
                    <a:pt x="3045333" y="8975345"/>
                    <a:pt x="2939796" y="8869681"/>
                  </a:cubicBezTo>
                  <a:lnTo>
                    <a:pt x="2466975" y="8396859"/>
                  </a:lnTo>
                  <a:cubicBezTo>
                    <a:pt x="2341372" y="8271257"/>
                    <a:pt x="2153031" y="8239887"/>
                    <a:pt x="1990471" y="8309991"/>
                  </a:cubicBezTo>
                  <a:cubicBezTo>
                    <a:pt x="1800860" y="8401558"/>
                    <a:pt x="1587754" y="8451088"/>
                    <a:pt x="1363599" y="8445500"/>
                  </a:cubicBezTo>
                  <a:cubicBezTo>
                    <a:pt x="628777" y="8427212"/>
                    <a:pt x="36449" y="7834884"/>
                    <a:pt x="18288" y="7099935"/>
                  </a:cubicBezTo>
                  <a:cubicBezTo>
                    <a:pt x="17780" y="7087743"/>
                    <a:pt x="18288" y="7075678"/>
                    <a:pt x="18288" y="7063486"/>
                  </a:cubicBezTo>
                  <a:cubicBezTo>
                    <a:pt x="18288" y="7051294"/>
                    <a:pt x="17780" y="7039610"/>
                    <a:pt x="18288" y="7027545"/>
                  </a:cubicBezTo>
                  <a:cubicBezTo>
                    <a:pt x="36449" y="6292723"/>
                    <a:pt x="628904" y="5700395"/>
                    <a:pt x="1363726" y="5682107"/>
                  </a:cubicBezTo>
                  <a:cubicBezTo>
                    <a:pt x="1602486" y="5676011"/>
                    <a:pt x="1829054" y="5733034"/>
                    <a:pt x="2027555" y="5836793"/>
                  </a:cubicBezTo>
                  <a:cubicBezTo>
                    <a:pt x="2159762" y="5901690"/>
                    <a:pt x="2318639" y="5879719"/>
                    <a:pt x="2422779" y="5775071"/>
                  </a:cubicBezTo>
                  <a:lnTo>
                    <a:pt x="2895600" y="5302250"/>
                  </a:lnTo>
                  <a:cubicBezTo>
                    <a:pt x="3024124" y="5173726"/>
                    <a:pt x="3054477" y="4979035"/>
                    <a:pt x="2977388" y="4813554"/>
                  </a:cubicBezTo>
                  <a:cubicBezTo>
                    <a:pt x="2900299" y="4648073"/>
                    <a:pt x="2855468" y="4464558"/>
                    <a:pt x="2850261" y="4271645"/>
                  </a:cubicBezTo>
                  <a:cubicBezTo>
                    <a:pt x="2846070" y="4122166"/>
                    <a:pt x="2866644" y="3977767"/>
                    <a:pt x="2907665" y="3841369"/>
                  </a:cubicBezTo>
                  <a:cubicBezTo>
                    <a:pt x="2929128" y="3767963"/>
                    <a:pt x="2956306" y="3696970"/>
                    <a:pt x="2988945" y="3629787"/>
                  </a:cubicBezTo>
                  <a:cubicBezTo>
                    <a:pt x="3062732" y="3477514"/>
                    <a:pt x="3032887" y="3295269"/>
                    <a:pt x="2912745" y="3175762"/>
                  </a:cubicBezTo>
                  <a:lnTo>
                    <a:pt x="2425954" y="2689479"/>
                  </a:lnTo>
                  <a:cubicBezTo>
                    <a:pt x="2320417" y="2583942"/>
                    <a:pt x="2159254" y="2561971"/>
                    <a:pt x="2026031" y="2629662"/>
                  </a:cubicBezTo>
                  <a:cubicBezTo>
                    <a:pt x="1848993" y="2719832"/>
                    <a:pt x="1649984" y="2773045"/>
                    <a:pt x="1439291" y="2778633"/>
                  </a:cubicBezTo>
                  <a:cubicBezTo>
                    <a:pt x="655447" y="2799715"/>
                    <a:pt x="2413" y="2148586"/>
                    <a:pt x="21463" y="1364615"/>
                  </a:cubicBezTo>
                  <a:cubicBezTo>
                    <a:pt x="39751" y="629793"/>
                    <a:pt x="632079" y="37465"/>
                    <a:pt x="1366901" y="19177"/>
                  </a:cubicBezTo>
                  <a:cubicBezTo>
                    <a:pt x="2151253" y="0"/>
                    <a:pt x="2802509" y="653161"/>
                    <a:pt x="2780919" y="1437005"/>
                  </a:cubicBezTo>
                  <a:cubicBezTo>
                    <a:pt x="2775331" y="1647698"/>
                    <a:pt x="2722118" y="1846707"/>
                    <a:pt x="2631948" y="2023745"/>
                  </a:cubicBezTo>
                  <a:cubicBezTo>
                    <a:pt x="2564257" y="2156841"/>
                    <a:pt x="2586228" y="2318004"/>
                    <a:pt x="2691765" y="2423668"/>
                  </a:cubicBezTo>
                  <a:lnTo>
                    <a:pt x="3164459" y="2896489"/>
                  </a:lnTo>
                  <a:cubicBezTo>
                    <a:pt x="3292983" y="3025013"/>
                    <a:pt x="3487674" y="3055366"/>
                    <a:pt x="3653155" y="2978277"/>
                  </a:cubicBezTo>
                  <a:cubicBezTo>
                    <a:pt x="3818636" y="2901188"/>
                    <a:pt x="4002151" y="2856357"/>
                    <a:pt x="4195064" y="2851150"/>
                  </a:cubicBezTo>
                  <a:cubicBezTo>
                    <a:pt x="4978908" y="2829687"/>
                    <a:pt x="5632450" y="3480943"/>
                    <a:pt x="5612892" y="4265295"/>
                  </a:cubicBezTo>
                  <a:cubicBezTo>
                    <a:pt x="5600319" y="4779137"/>
                    <a:pt x="5306441" y="5223383"/>
                    <a:pt x="4879467" y="5450078"/>
                  </a:cubicBezTo>
                  <a:cubicBezTo>
                    <a:pt x="4872990" y="5453761"/>
                    <a:pt x="4866386" y="5457063"/>
                    <a:pt x="4859909" y="5460365"/>
                  </a:cubicBezTo>
                  <a:cubicBezTo>
                    <a:pt x="4851527" y="5464556"/>
                    <a:pt x="4843145" y="5468747"/>
                    <a:pt x="4834636" y="5472938"/>
                  </a:cubicBezTo>
                  <a:cubicBezTo>
                    <a:pt x="4640707" y="5568696"/>
                    <a:pt x="4422648" y="5620512"/>
                    <a:pt x="4192778" y="5614543"/>
                  </a:cubicBezTo>
                  <a:cubicBezTo>
                    <a:pt x="3991864" y="5608955"/>
                    <a:pt x="3801745" y="5560822"/>
                    <a:pt x="3631692" y="5478145"/>
                  </a:cubicBezTo>
                  <a:cubicBezTo>
                    <a:pt x="3479419" y="5404358"/>
                    <a:pt x="3297174" y="5434711"/>
                    <a:pt x="3177667" y="5554345"/>
                  </a:cubicBezTo>
                  <a:lnTo>
                    <a:pt x="2688971" y="6042533"/>
                  </a:lnTo>
                  <a:cubicBezTo>
                    <a:pt x="2583434" y="6148070"/>
                    <a:pt x="2561463" y="6309233"/>
                    <a:pt x="2629154" y="6442456"/>
                  </a:cubicBezTo>
                  <a:cubicBezTo>
                    <a:pt x="2656713" y="6496685"/>
                    <a:pt x="2680589" y="6552692"/>
                    <a:pt x="2700655" y="6610604"/>
                  </a:cubicBezTo>
                  <a:cubicBezTo>
                    <a:pt x="2701163" y="6612001"/>
                    <a:pt x="2701544" y="6612890"/>
                    <a:pt x="2702052" y="6614287"/>
                  </a:cubicBezTo>
                  <a:cubicBezTo>
                    <a:pt x="2708529" y="6633464"/>
                    <a:pt x="2715133" y="6653022"/>
                    <a:pt x="2721229" y="6672707"/>
                  </a:cubicBezTo>
                  <a:cubicBezTo>
                    <a:pt x="2723134" y="6678295"/>
                    <a:pt x="2724531" y="6683883"/>
                    <a:pt x="2725928" y="6689979"/>
                  </a:cubicBezTo>
                  <a:cubicBezTo>
                    <a:pt x="2730627" y="6705854"/>
                    <a:pt x="2734818" y="6722237"/>
                    <a:pt x="2739009" y="6738112"/>
                  </a:cubicBezTo>
                  <a:cubicBezTo>
                    <a:pt x="2741295" y="6748399"/>
                    <a:pt x="2743708" y="6758686"/>
                    <a:pt x="2745994" y="6768973"/>
                  </a:cubicBezTo>
                  <a:cubicBezTo>
                    <a:pt x="2748788" y="6781546"/>
                    <a:pt x="2751582" y="6793738"/>
                    <a:pt x="2753995" y="6806819"/>
                  </a:cubicBezTo>
                  <a:cubicBezTo>
                    <a:pt x="2756789" y="6821805"/>
                    <a:pt x="2759075" y="6837172"/>
                    <a:pt x="2761996" y="6852539"/>
                  </a:cubicBezTo>
                  <a:cubicBezTo>
                    <a:pt x="2763393" y="6860921"/>
                    <a:pt x="2764790" y="6869303"/>
                    <a:pt x="2766187" y="6878193"/>
                  </a:cubicBezTo>
                  <a:cubicBezTo>
                    <a:pt x="2768981" y="6899275"/>
                    <a:pt x="2771267" y="6920738"/>
                    <a:pt x="2773172" y="6941693"/>
                  </a:cubicBezTo>
                  <a:cubicBezTo>
                    <a:pt x="2773680" y="6944995"/>
                    <a:pt x="2774061" y="6948678"/>
                    <a:pt x="2774061" y="6951980"/>
                  </a:cubicBezTo>
                  <a:cubicBezTo>
                    <a:pt x="2777363" y="6989318"/>
                    <a:pt x="2778252" y="7027672"/>
                    <a:pt x="2778252" y="7066026"/>
                  </a:cubicBezTo>
                  <a:cubicBezTo>
                    <a:pt x="2778252" y="7128129"/>
                    <a:pt x="2774569" y="7189851"/>
                    <a:pt x="2766060" y="7250049"/>
                  </a:cubicBezTo>
                  <a:cubicBezTo>
                    <a:pt x="2765171" y="7256145"/>
                    <a:pt x="2764155" y="7262241"/>
                    <a:pt x="2763266" y="7268210"/>
                  </a:cubicBezTo>
                  <a:cubicBezTo>
                    <a:pt x="2760472" y="7285482"/>
                    <a:pt x="2758186" y="7302373"/>
                    <a:pt x="2754884" y="7319645"/>
                  </a:cubicBezTo>
                  <a:cubicBezTo>
                    <a:pt x="2752090" y="7335520"/>
                    <a:pt x="2748280" y="7351395"/>
                    <a:pt x="2744597" y="7367270"/>
                  </a:cubicBezTo>
                  <a:cubicBezTo>
                    <a:pt x="2743200" y="7373747"/>
                    <a:pt x="2741803" y="7380351"/>
                    <a:pt x="2740406" y="7386828"/>
                  </a:cubicBezTo>
                  <a:cubicBezTo>
                    <a:pt x="2717038" y="7483475"/>
                    <a:pt x="2683891" y="7576058"/>
                    <a:pt x="2641854" y="7663815"/>
                  </a:cubicBezTo>
                  <a:cubicBezTo>
                    <a:pt x="2568067" y="7816088"/>
                    <a:pt x="2598420" y="7998333"/>
                    <a:pt x="2718054" y="8117840"/>
                  </a:cubicBezTo>
                  <a:lnTo>
                    <a:pt x="3205734" y="8605520"/>
                  </a:lnTo>
                  <a:cubicBezTo>
                    <a:pt x="3311271" y="8711057"/>
                    <a:pt x="3472434" y="8733028"/>
                    <a:pt x="3605657" y="8665337"/>
                  </a:cubicBezTo>
                  <a:cubicBezTo>
                    <a:pt x="3721100" y="8606536"/>
                    <a:pt x="3846195" y="8563991"/>
                    <a:pt x="3978021" y="8539226"/>
                  </a:cubicBezTo>
                  <a:cubicBezTo>
                    <a:pt x="3979418" y="8538718"/>
                    <a:pt x="3980815" y="8538718"/>
                    <a:pt x="3982720" y="8538337"/>
                  </a:cubicBezTo>
                  <a:cubicBezTo>
                    <a:pt x="4003294" y="8534654"/>
                    <a:pt x="4024249" y="8530844"/>
                    <a:pt x="4045331" y="8528050"/>
                  </a:cubicBezTo>
                  <a:cubicBezTo>
                    <a:pt x="4063111" y="8525764"/>
                    <a:pt x="4080891" y="8523859"/>
                    <a:pt x="4098544" y="8521954"/>
                  </a:cubicBezTo>
                  <a:cubicBezTo>
                    <a:pt x="4104132" y="8521446"/>
                    <a:pt x="4109720" y="8520557"/>
                    <a:pt x="4115816" y="8520049"/>
                  </a:cubicBezTo>
                  <a:cubicBezTo>
                    <a:pt x="4165346" y="8515858"/>
                    <a:pt x="4215257" y="8513953"/>
                    <a:pt x="4265803" y="8515350"/>
                  </a:cubicBezTo>
                  <a:cubicBezTo>
                    <a:pt x="4997323" y="8533130"/>
                    <a:pt x="5587365" y="9120378"/>
                    <a:pt x="5610733" y="9850501"/>
                  </a:cubicBezTo>
                  <a:cubicBezTo>
                    <a:pt x="5610733" y="9852787"/>
                    <a:pt x="5611241" y="9855200"/>
                    <a:pt x="5611241" y="9857486"/>
                  </a:cubicBezTo>
                  <a:cubicBezTo>
                    <a:pt x="5611241" y="9858375"/>
                    <a:pt x="5611241" y="9859391"/>
                    <a:pt x="5611241" y="9860280"/>
                  </a:cubicBezTo>
                  <a:cubicBezTo>
                    <a:pt x="5611749" y="9871964"/>
                    <a:pt x="5611241" y="9883140"/>
                    <a:pt x="5611241" y="9894824"/>
                  </a:cubicBezTo>
                  <a:cubicBezTo>
                    <a:pt x="5611241" y="9906508"/>
                    <a:pt x="5611749" y="9917684"/>
                    <a:pt x="5611241" y="9929368"/>
                  </a:cubicBezTo>
                  <a:cubicBezTo>
                    <a:pt x="5611241" y="9930257"/>
                    <a:pt x="5611241" y="9931273"/>
                    <a:pt x="5611241" y="9932670"/>
                  </a:cubicBezTo>
                  <a:cubicBezTo>
                    <a:pt x="5611241" y="9934956"/>
                    <a:pt x="5610733" y="9937369"/>
                    <a:pt x="5610733" y="9939655"/>
                  </a:cubicBezTo>
                  <a:cubicBezTo>
                    <a:pt x="5587365" y="10669778"/>
                    <a:pt x="4997323" y="11257026"/>
                    <a:pt x="4266311" y="11274806"/>
                  </a:cubicBezTo>
                  <a:cubicBezTo>
                    <a:pt x="4215892" y="11276203"/>
                    <a:pt x="4165346" y="11274298"/>
                    <a:pt x="4116324" y="11270107"/>
                  </a:cubicBezTo>
                  <a:cubicBezTo>
                    <a:pt x="4110736" y="11269599"/>
                    <a:pt x="4104640" y="11268710"/>
                    <a:pt x="4099052" y="11268202"/>
                  </a:cubicBezTo>
                  <a:cubicBezTo>
                    <a:pt x="4081272" y="11266297"/>
                    <a:pt x="4063492" y="11264519"/>
                    <a:pt x="4046220" y="11262106"/>
                  </a:cubicBezTo>
                  <a:cubicBezTo>
                    <a:pt x="4025138" y="11259312"/>
                    <a:pt x="4004691" y="11255629"/>
                    <a:pt x="3984117" y="11251819"/>
                  </a:cubicBezTo>
                  <a:cubicBezTo>
                    <a:pt x="3982720" y="11251311"/>
                    <a:pt x="3980815" y="11251311"/>
                    <a:pt x="3979418" y="11250930"/>
                  </a:cubicBezTo>
                  <a:cubicBezTo>
                    <a:pt x="3848100" y="11226673"/>
                    <a:pt x="3723005" y="11183620"/>
                    <a:pt x="3607054" y="11124819"/>
                  </a:cubicBezTo>
                  <a:cubicBezTo>
                    <a:pt x="3473958" y="11057128"/>
                    <a:pt x="3312795" y="11079099"/>
                    <a:pt x="3207131" y="11184636"/>
                  </a:cubicBezTo>
                  <a:lnTo>
                    <a:pt x="2733421" y="11658346"/>
                  </a:lnTo>
                  <a:cubicBezTo>
                    <a:pt x="2604897" y="11786870"/>
                    <a:pt x="2574544" y="11981561"/>
                    <a:pt x="2651633" y="12147042"/>
                  </a:cubicBezTo>
                  <a:cubicBezTo>
                    <a:pt x="2728722" y="12312523"/>
                    <a:pt x="2773553" y="12496038"/>
                    <a:pt x="2778760" y="12688951"/>
                  </a:cubicBezTo>
                  <a:cubicBezTo>
                    <a:pt x="2800223" y="13472795"/>
                    <a:pt x="2149094" y="14126464"/>
                    <a:pt x="1364742" y="14106779"/>
                  </a:cubicBezTo>
                  <a:cubicBezTo>
                    <a:pt x="629412" y="14088999"/>
                    <a:pt x="37084" y="13496671"/>
                    <a:pt x="19304" y="1276184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0115941" y="3959700"/>
            <a:ext cx="719853" cy="645250"/>
          </a:xfrm>
          <a:custGeom>
            <a:avLst/>
            <a:gdLst/>
            <a:ahLst/>
            <a:cxnLst/>
            <a:rect l="l" t="t" r="r" b="b"/>
            <a:pathLst>
              <a:path w="719853" h="645250">
                <a:moveTo>
                  <a:pt x="0" y="0"/>
                </a:moveTo>
                <a:lnTo>
                  <a:pt x="719853" y="0"/>
                </a:lnTo>
                <a:lnTo>
                  <a:pt x="719853" y="645249"/>
                </a:lnTo>
                <a:lnTo>
                  <a:pt x="0" y="645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94640" y="4499458"/>
            <a:ext cx="1439706" cy="1065382"/>
          </a:xfrm>
          <a:custGeom>
            <a:avLst/>
            <a:gdLst/>
            <a:ahLst/>
            <a:cxnLst/>
            <a:rect l="l" t="t" r="r" b="b"/>
            <a:pathLst>
              <a:path w="1439706" h="1065382">
                <a:moveTo>
                  <a:pt x="0" y="0"/>
                </a:moveTo>
                <a:lnTo>
                  <a:pt x="1439706" y="0"/>
                </a:lnTo>
                <a:lnTo>
                  <a:pt x="1439706" y="1065382"/>
                </a:lnTo>
                <a:lnTo>
                  <a:pt x="0" y="10653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758917" y="1052719"/>
            <a:ext cx="1433901" cy="1308760"/>
          </a:xfrm>
          <a:custGeom>
            <a:avLst/>
            <a:gdLst/>
            <a:ahLst/>
            <a:cxnLst/>
            <a:rect l="l" t="t" r="r" b="b"/>
            <a:pathLst>
              <a:path w="1433901" h="1308760">
                <a:moveTo>
                  <a:pt x="0" y="0"/>
                </a:moveTo>
                <a:lnTo>
                  <a:pt x="1433901" y="0"/>
                </a:lnTo>
                <a:lnTo>
                  <a:pt x="1433901" y="1308760"/>
                </a:lnTo>
                <a:lnTo>
                  <a:pt x="0" y="1308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073481" y="4479288"/>
            <a:ext cx="1320578" cy="1160458"/>
          </a:xfrm>
          <a:custGeom>
            <a:avLst/>
            <a:gdLst/>
            <a:ahLst/>
            <a:cxnLst/>
            <a:rect l="l" t="t" r="r" b="b"/>
            <a:pathLst>
              <a:path w="1320578" h="1160458">
                <a:moveTo>
                  <a:pt x="0" y="0"/>
                </a:moveTo>
                <a:lnTo>
                  <a:pt x="1320578" y="0"/>
                </a:lnTo>
                <a:lnTo>
                  <a:pt x="1320578" y="1160458"/>
                </a:lnTo>
                <a:lnTo>
                  <a:pt x="0" y="11604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02798" y="7397843"/>
            <a:ext cx="1320578" cy="1237491"/>
          </a:xfrm>
          <a:custGeom>
            <a:avLst/>
            <a:gdLst/>
            <a:ahLst/>
            <a:cxnLst/>
            <a:rect l="l" t="t" r="r" b="b"/>
            <a:pathLst>
              <a:path w="1320578" h="1237491">
                <a:moveTo>
                  <a:pt x="0" y="0"/>
                </a:moveTo>
                <a:lnTo>
                  <a:pt x="1320578" y="0"/>
                </a:lnTo>
                <a:lnTo>
                  <a:pt x="1320578" y="1237492"/>
                </a:lnTo>
                <a:lnTo>
                  <a:pt x="0" y="1237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641972" y="757237"/>
            <a:ext cx="4918014" cy="104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1"/>
              </a:lnSpc>
            </a:pPr>
            <a:r>
              <a:rPr lang="en-US" sz="3399">
                <a:solidFill>
                  <a:srgbClr val="50242F"/>
                </a:solidFill>
                <a:latin typeface="Dosis Bold"/>
              </a:rPr>
              <a:t>EPIGENETICS &amp; BIOCHEMICAL CHANGES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47355" y="4272800"/>
            <a:ext cx="5133182" cy="104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1"/>
              </a:lnSpc>
            </a:pPr>
            <a:r>
              <a:rPr lang="en-US" sz="3399">
                <a:solidFill>
                  <a:srgbClr val="50242F"/>
                </a:solidFill>
                <a:latin typeface="Dosis Bold"/>
              </a:rPr>
              <a:t>IMMUNE SYSTEM RESPONSE &amp; INFLAMMATION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2261" y="4272800"/>
            <a:ext cx="5348350" cy="104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81"/>
              </a:lnSpc>
            </a:pPr>
            <a:r>
              <a:rPr lang="en-US" sz="3399">
                <a:solidFill>
                  <a:srgbClr val="50242F"/>
                </a:solidFill>
                <a:latin typeface="Dosis Bold"/>
              </a:rPr>
              <a:t>ALTERATION OF THE BLOOD BRAIN BARRIER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05359" y="4469763"/>
            <a:ext cx="696622" cy="63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2"/>
              </a:lnSpc>
            </a:pPr>
            <a:r>
              <a:rPr lang="en-US" sz="4099">
                <a:solidFill>
                  <a:srgbClr val="50242F"/>
                </a:solidFill>
                <a:latin typeface="Dosis Bold"/>
              </a:rPr>
              <a:t>(3)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45350" y="963358"/>
            <a:ext cx="696622" cy="63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2"/>
              </a:lnSpc>
            </a:pPr>
            <a:r>
              <a:rPr lang="en-US" sz="4099">
                <a:solidFill>
                  <a:srgbClr val="50242F"/>
                </a:solidFill>
                <a:latin typeface="Dosis Bold"/>
              </a:rPr>
              <a:t>(1)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65008" y="4400069"/>
            <a:ext cx="696622" cy="63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2"/>
              </a:lnSpc>
            </a:pPr>
            <a:r>
              <a:rPr lang="en-US" sz="4099">
                <a:solidFill>
                  <a:srgbClr val="50242F"/>
                </a:solidFill>
                <a:latin typeface="Dosis Bold"/>
              </a:rPr>
              <a:t>(2)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80764" y="7610064"/>
            <a:ext cx="5133182" cy="104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1"/>
              </a:lnSpc>
            </a:pPr>
            <a:r>
              <a:rPr lang="en-US" sz="3399">
                <a:solidFill>
                  <a:srgbClr val="50242F"/>
                </a:solidFill>
                <a:latin typeface="Dosis Bold"/>
              </a:rPr>
              <a:t>NEURONAL DNA-LEVEL CHANGES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98417" y="7816185"/>
            <a:ext cx="696622" cy="63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2"/>
              </a:lnSpc>
            </a:pPr>
            <a:r>
              <a:rPr lang="en-US" sz="4099">
                <a:solidFill>
                  <a:srgbClr val="50242F"/>
                </a:solidFill>
                <a:latin typeface="Dosis Bold"/>
              </a:rPr>
              <a:t>(4)</a:t>
            </a:r>
          </a:p>
        </p:txBody>
      </p:sp>
      <p:sp>
        <p:nvSpPr>
          <p:cNvPr id="18" name="Freeform 18"/>
          <p:cNvSpPr/>
          <p:nvPr/>
        </p:nvSpPr>
        <p:spPr>
          <a:xfrm>
            <a:off x="4429221" y="7619589"/>
            <a:ext cx="1316228" cy="1249220"/>
          </a:xfrm>
          <a:custGeom>
            <a:avLst/>
            <a:gdLst/>
            <a:ahLst/>
            <a:cxnLst/>
            <a:rect l="l" t="t" r="r" b="b"/>
            <a:pathLst>
              <a:path w="1316228" h="1249220">
                <a:moveTo>
                  <a:pt x="0" y="0"/>
                </a:moveTo>
                <a:lnTo>
                  <a:pt x="1316227" y="0"/>
                </a:lnTo>
                <a:lnTo>
                  <a:pt x="1316227" y="1249219"/>
                </a:lnTo>
                <a:lnTo>
                  <a:pt x="0" y="12492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49845" y="7717276"/>
            <a:ext cx="2756088" cy="104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81"/>
              </a:lnSpc>
            </a:pPr>
            <a:r>
              <a:rPr lang="en-US" sz="3399">
                <a:solidFill>
                  <a:srgbClr val="50242F"/>
                </a:solidFill>
                <a:latin typeface="Dosis Bold"/>
              </a:rPr>
              <a:t>AMELOYID BUILD-UP &amp; A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61002" y="7923396"/>
            <a:ext cx="696622" cy="63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2"/>
              </a:lnSpc>
            </a:pPr>
            <a:r>
              <a:rPr lang="en-US" sz="4099">
                <a:solidFill>
                  <a:srgbClr val="50242F"/>
                </a:solidFill>
                <a:latin typeface="Dosis Bold"/>
              </a:rPr>
              <a:t>(5)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-83333" r="-833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3398653">
            <a:off x="-18320975" y="-3443336"/>
            <a:ext cx="22323657" cy="24341683"/>
            <a:chOff x="0" y="0"/>
            <a:chExt cx="29764876" cy="32455577"/>
          </a:xfrm>
        </p:grpSpPr>
        <p:grpSp>
          <p:nvGrpSpPr>
            <p:cNvPr id="4" name="Group 4"/>
            <p:cNvGrpSpPr/>
            <p:nvPr/>
          </p:nvGrpSpPr>
          <p:grpSpPr>
            <a:xfrm rot="2358067">
              <a:off x="8618736" y="383973"/>
              <a:ext cx="12527404" cy="31687632"/>
              <a:chOff x="0" y="0"/>
              <a:chExt cx="5559120" cy="140616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18034" y="-18796"/>
                <a:ext cx="5632450" cy="14126464"/>
              </a:xfrm>
              <a:custGeom>
                <a:avLst/>
                <a:gdLst/>
                <a:ahLst/>
                <a:cxnLst/>
                <a:rect l="l" t="t" r="r" b="b"/>
                <a:pathLst>
                  <a:path w="5632450" h="14126464">
                    <a:moveTo>
                      <a:pt x="19177" y="12761976"/>
                    </a:moveTo>
                    <a:cubicBezTo>
                      <a:pt x="0" y="11977624"/>
                      <a:pt x="653161" y="11326369"/>
                      <a:pt x="1437005" y="11347832"/>
                    </a:cubicBezTo>
                    <a:cubicBezTo>
                      <a:pt x="1637919" y="11353420"/>
                      <a:pt x="1828038" y="11401552"/>
                      <a:pt x="1998091" y="11484229"/>
                    </a:cubicBezTo>
                    <a:cubicBezTo>
                      <a:pt x="2150364" y="11558016"/>
                      <a:pt x="2332609" y="11527663"/>
                      <a:pt x="2452116" y="11408029"/>
                    </a:cubicBezTo>
                    <a:lnTo>
                      <a:pt x="2939796" y="10920349"/>
                    </a:lnTo>
                    <a:cubicBezTo>
                      <a:pt x="3045333" y="10814812"/>
                      <a:pt x="3067304" y="10653649"/>
                      <a:pt x="2999613" y="10520426"/>
                    </a:cubicBezTo>
                    <a:cubicBezTo>
                      <a:pt x="2930017" y="10383520"/>
                      <a:pt x="2882392" y="10233152"/>
                      <a:pt x="2861818" y="10074275"/>
                    </a:cubicBezTo>
                    <a:cubicBezTo>
                      <a:pt x="2861818" y="10072878"/>
                      <a:pt x="2861310" y="10071989"/>
                      <a:pt x="2861310" y="10070593"/>
                    </a:cubicBezTo>
                    <a:cubicBezTo>
                      <a:pt x="2858516" y="10048621"/>
                      <a:pt x="2856230" y="10026650"/>
                      <a:pt x="2854325" y="10004298"/>
                    </a:cubicBezTo>
                    <a:cubicBezTo>
                      <a:pt x="2853436" y="9993503"/>
                      <a:pt x="2852928" y="9982835"/>
                      <a:pt x="2852420" y="9972040"/>
                    </a:cubicBezTo>
                    <a:cubicBezTo>
                      <a:pt x="2851531" y="9958959"/>
                      <a:pt x="2850515" y="9946386"/>
                      <a:pt x="2850134" y="9933306"/>
                    </a:cubicBezTo>
                    <a:cubicBezTo>
                      <a:pt x="2850134" y="9932416"/>
                      <a:pt x="2850134" y="9931908"/>
                      <a:pt x="2850134" y="9931020"/>
                    </a:cubicBezTo>
                    <a:cubicBezTo>
                      <a:pt x="2849626" y="9919335"/>
                      <a:pt x="2850134" y="9907144"/>
                      <a:pt x="2850134" y="9895078"/>
                    </a:cubicBezTo>
                    <a:cubicBezTo>
                      <a:pt x="2850134" y="9883013"/>
                      <a:pt x="2849626" y="9871202"/>
                      <a:pt x="2850134" y="9859137"/>
                    </a:cubicBezTo>
                    <a:cubicBezTo>
                      <a:pt x="2850134" y="9858248"/>
                      <a:pt x="2850134" y="9857740"/>
                      <a:pt x="2850134" y="9856851"/>
                    </a:cubicBezTo>
                    <a:cubicBezTo>
                      <a:pt x="2850642" y="9843770"/>
                      <a:pt x="2851531" y="9831197"/>
                      <a:pt x="2852420" y="9818116"/>
                    </a:cubicBezTo>
                    <a:cubicBezTo>
                      <a:pt x="2852928" y="9807321"/>
                      <a:pt x="2853309" y="9796653"/>
                      <a:pt x="2854325" y="9785858"/>
                    </a:cubicBezTo>
                    <a:cubicBezTo>
                      <a:pt x="2856230" y="9763887"/>
                      <a:pt x="2858516" y="9741916"/>
                      <a:pt x="2861310" y="9719945"/>
                    </a:cubicBezTo>
                    <a:cubicBezTo>
                      <a:pt x="2861310" y="9718548"/>
                      <a:pt x="2861818" y="9717151"/>
                      <a:pt x="2861818" y="9715754"/>
                    </a:cubicBezTo>
                    <a:cubicBezTo>
                      <a:pt x="2882392" y="9556877"/>
                      <a:pt x="2929509" y="9407018"/>
                      <a:pt x="2999613" y="9269603"/>
                    </a:cubicBezTo>
                    <a:cubicBezTo>
                      <a:pt x="3067304" y="9136508"/>
                      <a:pt x="3045333" y="8975345"/>
                      <a:pt x="2939796" y="8869681"/>
                    </a:cubicBezTo>
                    <a:lnTo>
                      <a:pt x="2466975" y="8396859"/>
                    </a:lnTo>
                    <a:cubicBezTo>
                      <a:pt x="2341372" y="8271257"/>
                      <a:pt x="2153031" y="8239887"/>
                      <a:pt x="1990471" y="8309991"/>
                    </a:cubicBezTo>
                    <a:cubicBezTo>
                      <a:pt x="1800860" y="8401558"/>
                      <a:pt x="1587754" y="8451088"/>
                      <a:pt x="1363599" y="8445500"/>
                    </a:cubicBezTo>
                    <a:cubicBezTo>
                      <a:pt x="628777" y="8427212"/>
                      <a:pt x="36449" y="7834884"/>
                      <a:pt x="18288" y="7099935"/>
                    </a:cubicBezTo>
                    <a:cubicBezTo>
                      <a:pt x="17780" y="7087743"/>
                      <a:pt x="18288" y="7075678"/>
                      <a:pt x="18288" y="7063486"/>
                    </a:cubicBezTo>
                    <a:cubicBezTo>
                      <a:pt x="18288" y="7051294"/>
                      <a:pt x="17780" y="7039610"/>
                      <a:pt x="18288" y="7027545"/>
                    </a:cubicBezTo>
                    <a:cubicBezTo>
                      <a:pt x="36449" y="6292723"/>
                      <a:pt x="628904" y="5700395"/>
                      <a:pt x="1363726" y="5682107"/>
                    </a:cubicBezTo>
                    <a:cubicBezTo>
                      <a:pt x="1602486" y="5676011"/>
                      <a:pt x="1829054" y="5733034"/>
                      <a:pt x="2027555" y="5836793"/>
                    </a:cubicBezTo>
                    <a:cubicBezTo>
                      <a:pt x="2159762" y="5901690"/>
                      <a:pt x="2318639" y="5879719"/>
                      <a:pt x="2422779" y="5775071"/>
                    </a:cubicBezTo>
                    <a:lnTo>
                      <a:pt x="2895600" y="5302250"/>
                    </a:lnTo>
                    <a:cubicBezTo>
                      <a:pt x="3024124" y="5173726"/>
                      <a:pt x="3054477" y="4979035"/>
                      <a:pt x="2977388" y="4813554"/>
                    </a:cubicBezTo>
                    <a:cubicBezTo>
                      <a:pt x="2900299" y="4648073"/>
                      <a:pt x="2855468" y="4464558"/>
                      <a:pt x="2850261" y="4271645"/>
                    </a:cubicBezTo>
                    <a:cubicBezTo>
                      <a:pt x="2846070" y="4122166"/>
                      <a:pt x="2866644" y="3977767"/>
                      <a:pt x="2907665" y="3841369"/>
                    </a:cubicBezTo>
                    <a:cubicBezTo>
                      <a:pt x="2929128" y="3767963"/>
                      <a:pt x="2956306" y="3696970"/>
                      <a:pt x="2988945" y="3629787"/>
                    </a:cubicBezTo>
                    <a:cubicBezTo>
                      <a:pt x="3062732" y="3477514"/>
                      <a:pt x="3032887" y="3295269"/>
                      <a:pt x="2912745" y="3175762"/>
                    </a:cubicBezTo>
                    <a:lnTo>
                      <a:pt x="2425954" y="2689479"/>
                    </a:lnTo>
                    <a:cubicBezTo>
                      <a:pt x="2320417" y="2583942"/>
                      <a:pt x="2159254" y="2561971"/>
                      <a:pt x="2026031" y="2629662"/>
                    </a:cubicBezTo>
                    <a:cubicBezTo>
                      <a:pt x="1848993" y="2719832"/>
                      <a:pt x="1649984" y="2773045"/>
                      <a:pt x="1439291" y="2778633"/>
                    </a:cubicBezTo>
                    <a:cubicBezTo>
                      <a:pt x="655447" y="2799715"/>
                      <a:pt x="2413" y="2148586"/>
                      <a:pt x="21463" y="1364615"/>
                    </a:cubicBezTo>
                    <a:cubicBezTo>
                      <a:pt x="39751" y="629793"/>
                      <a:pt x="632079" y="37465"/>
                      <a:pt x="1366901" y="19177"/>
                    </a:cubicBezTo>
                    <a:cubicBezTo>
                      <a:pt x="2151253" y="0"/>
                      <a:pt x="2802509" y="653161"/>
                      <a:pt x="2780919" y="1437005"/>
                    </a:cubicBezTo>
                    <a:cubicBezTo>
                      <a:pt x="2775331" y="1647698"/>
                      <a:pt x="2722118" y="1846707"/>
                      <a:pt x="2631948" y="2023745"/>
                    </a:cubicBezTo>
                    <a:cubicBezTo>
                      <a:pt x="2564257" y="2156841"/>
                      <a:pt x="2586228" y="2318004"/>
                      <a:pt x="2691765" y="2423668"/>
                    </a:cubicBezTo>
                    <a:lnTo>
                      <a:pt x="3164459" y="2896489"/>
                    </a:lnTo>
                    <a:cubicBezTo>
                      <a:pt x="3292983" y="3025013"/>
                      <a:pt x="3487674" y="3055366"/>
                      <a:pt x="3653155" y="2978277"/>
                    </a:cubicBezTo>
                    <a:cubicBezTo>
                      <a:pt x="3818636" y="2901188"/>
                      <a:pt x="4002151" y="2856357"/>
                      <a:pt x="4195064" y="2851150"/>
                    </a:cubicBezTo>
                    <a:cubicBezTo>
                      <a:pt x="4978908" y="2829687"/>
                      <a:pt x="5632450" y="3480943"/>
                      <a:pt x="5612892" y="4265295"/>
                    </a:cubicBezTo>
                    <a:cubicBezTo>
                      <a:pt x="5600319" y="4779137"/>
                      <a:pt x="5306441" y="5223383"/>
                      <a:pt x="4879467" y="5450078"/>
                    </a:cubicBezTo>
                    <a:cubicBezTo>
                      <a:pt x="4872990" y="5453761"/>
                      <a:pt x="4866386" y="5457063"/>
                      <a:pt x="4859909" y="5460365"/>
                    </a:cubicBezTo>
                    <a:cubicBezTo>
                      <a:pt x="4851527" y="5464556"/>
                      <a:pt x="4843145" y="5468747"/>
                      <a:pt x="4834636" y="5472938"/>
                    </a:cubicBezTo>
                    <a:cubicBezTo>
                      <a:pt x="4640707" y="5568696"/>
                      <a:pt x="4422648" y="5620512"/>
                      <a:pt x="4192778" y="5614543"/>
                    </a:cubicBezTo>
                    <a:cubicBezTo>
                      <a:pt x="3991864" y="5608955"/>
                      <a:pt x="3801745" y="5560822"/>
                      <a:pt x="3631692" y="5478145"/>
                    </a:cubicBezTo>
                    <a:cubicBezTo>
                      <a:pt x="3479419" y="5404358"/>
                      <a:pt x="3297174" y="5434711"/>
                      <a:pt x="3177667" y="5554345"/>
                    </a:cubicBezTo>
                    <a:lnTo>
                      <a:pt x="2688971" y="6042533"/>
                    </a:lnTo>
                    <a:cubicBezTo>
                      <a:pt x="2583434" y="6148070"/>
                      <a:pt x="2561463" y="6309233"/>
                      <a:pt x="2629154" y="6442456"/>
                    </a:cubicBezTo>
                    <a:cubicBezTo>
                      <a:pt x="2656713" y="6496685"/>
                      <a:pt x="2680589" y="6552692"/>
                      <a:pt x="2700655" y="6610604"/>
                    </a:cubicBezTo>
                    <a:cubicBezTo>
                      <a:pt x="2701163" y="6612001"/>
                      <a:pt x="2701544" y="6612890"/>
                      <a:pt x="2702052" y="6614287"/>
                    </a:cubicBezTo>
                    <a:cubicBezTo>
                      <a:pt x="2708529" y="6633464"/>
                      <a:pt x="2715133" y="6653022"/>
                      <a:pt x="2721229" y="6672707"/>
                    </a:cubicBezTo>
                    <a:cubicBezTo>
                      <a:pt x="2723134" y="6678295"/>
                      <a:pt x="2724531" y="6683883"/>
                      <a:pt x="2725928" y="6689979"/>
                    </a:cubicBezTo>
                    <a:cubicBezTo>
                      <a:pt x="2730627" y="6705854"/>
                      <a:pt x="2734818" y="6722237"/>
                      <a:pt x="2739009" y="6738112"/>
                    </a:cubicBezTo>
                    <a:cubicBezTo>
                      <a:pt x="2741295" y="6748399"/>
                      <a:pt x="2743708" y="6758686"/>
                      <a:pt x="2745994" y="6768973"/>
                    </a:cubicBezTo>
                    <a:cubicBezTo>
                      <a:pt x="2748788" y="6781546"/>
                      <a:pt x="2751582" y="6793738"/>
                      <a:pt x="2753995" y="6806819"/>
                    </a:cubicBezTo>
                    <a:cubicBezTo>
                      <a:pt x="2756789" y="6821805"/>
                      <a:pt x="2759075" y="6837172"/>
                      <a:pt x="2761996" y="6852539"/>
                    </a:cubicBezTo>
                    <a:cubicBezTo>
                      <a:pt x="2763393" y="6860921"/>
                      <a:pt x="2764790" y="6869303"/>
                      <a:pt x="2766187" y="6878193"/>
                    </a:cubicBezTo>
                    <a:cubicBezTo>
                      <a:pt x="2768981" y="6899275"/>
                      <a:pt x="2771267" y="6920738"/>
                      <a:pt x="2773172" y="6941693"/>
                    </a:cubicBezTo>
                    <a:cubicBezTo>
                      <a:pt x="2773680" y="6944995"/>
                      <a:pt x="2774061" y="6948678"/>
                      <a:pt x="2774061" y="6951980"/>
                    </a:cubicBezTo>
                    <a:cubicBezTo>
                      <a:pt x="2777363" y="6989318"/>
                      <a:pt x="2778252" y="7027672"/>
                      <a:pt x="2778252" y="7066026"/>
                    </a:cubicBezTo>
                    <a:cubicBezTo>
                      <a:pt x="2778252" y="7128129"/>
                      <a:pt x="2774569" y="7189851"/>
                      <a:pt x="2766060" y="7250049"/>
                    </a:cubicBezTo>
                    <a:cubicBezTo>
                      <a:pt x="2765171" y="7256145"/>
                      <a:pt x="2764155" y="7262241"/>
                      <a:pt x="2763266" y="7268210"/>
                    </a:cubicBezTo>
                    <a:cubicBezTo>
                      <a:pt x="2760472" y="7285482"/>
                      <a:pt x="2758186" y="7302373"/>
                      <a:pt x="2754884" y="7319645"/>
                    </a:cubicBezTo>
                    <a:cubicBezTo>
                      <a:pt x="2752090" y="7335520"/>
                      <a:pt x="2748280" y="7351395"/>
                      <a:pt x="2744597" y="7367270"/>
                    </a:cubicBezTo>
                    <a:cubicBezTo>
                      <a:pt x="2743200" y="7373747"/>
                      <a:pt x="2741803" y="7380351"/>
                      <a:pt x="2740406" y="7386828"/>
                    </a:cubicBezTo>
                    <a:cubicBezTo>
                      <a:pt x="2717038" y="7483475"/>
                      <a:pt x="2683891" y="7576058"/>
                      <a:pt x="2641854" y="7663815"/>
                    </a:cubicBezTo>
                    <a:cubicBezTo>
                      <a:pt x="2568067" y="7816088"/>
                      <a:pt x="2598420" y="7998333"/>
                      <a:pt x="2718054" y="8117840"/>
                    </a:cubicBezTo>
                    <a:lnTo>
                      <a:pt x="3205734" y="8605520"/>
                    </a:lnTo>
                    <a:cubicBezTo>
                      <a:pt x="3311271" y="8711057"/>
                      <a:pt x="3472434" y="8733028"/>
                      <a:pt x="3605657" y="8665337"/>
                    </a:cubicBezTo>
                    <a:cubicBezTo>
                      <a:pt x="3721100" y="8606536"/>
                      <a:pt x="3846195" y="8563991"/>
                      <a:pt x="3978021" y="8539226"/>
                    </a:cubicBezTo>
                    <a:cubicBezTo>
                      <a:pt x="3979418" y="8538718"/>
                      <a:pt x="3980815" y="8538718"/>
                      <a:pt x="3982720" y="8538337"/>
                    </a:cubicBezTo>
                    <a:cubicBezTo>
                      <a:pt x="4003294" y="8534654"/>
                      <a:pt x="4024249" y="8530844"/>
                      <a:pt x="4045331" y="8528050"/>
                    </a:cubicBezTo>
                    <a:cubicBezTo>
                      <a:pt x="4063111" y="8525764"/>
                      <a:pt x="4080891" y="8523859"/>
                      <a:pt x="4098544" y="8521954"/>
                    </a:cubicBezTo>
                    <a:cubicBezTo>
                      <a:pt x="4104132" y="8521446"/>
                      <a:pt x="4109720" y="8520557"/>
                      <a:pt x="4115816" y="8520049"/>
                    </a:cubicBezTo>
                    <a:cubicBezTo>
                      <a:pt x="4165346" y="8515858"/>
                      <a:pt x="4215257" y="8513953"/>
                      <a:pt x="4265803" y="8515350"/>
                    </a:cubicBezTo>
                    <a:cubicBezTo>
                      <a:pt x="4997323" y="8533130"/>
                      <a:pt x="5587365" y="9120378"/>
                      <a:pt x="5610733" y="9850501"/>
                    </a:cubicBezTo>
                    <a:cubicBezTo>
                      <a:pt x="5610733" y="9852787"/>
                      <a:pt x="5611241" y="9855200"/>
                      <a:pt x="5611241" y="9857486"/>
                    </a:cubicBezTo>
                    <a:cubicBezTo>
                      <a:pt x="5611241" y="9858375"/>
                      <a:pt x="5611241" y="9859391"/>
                      <a:pt x="5611241" y="9860280"/>
                    </a:cubicBezTo>
                    <a:cubicBezTo>
                      <a:pt x="5611749" y="9871964"/>
                      <a:pt x="5611241" y="9883140"/>
                      <a:pt x="5611241" y="9894824"/>
                    </a:cubicBezTo>
                    <a:cubicBezTo>
                      <a:pt x="5611241" y="9906508"/>
                      <a:pt x="5611749" y="9917684"/>
                      <a:pt x="5611241" y="9929368"/>
                    </a:cubicBezTo>
                    <a:cubicBezTo>
                      <a:pt x="5611241" y="9930257"/>
                      <a:pt x="5611241" y="9931273"/>
                      <a:pt x="5611241" y="9932670"/>
                    </a:cubicBezTo>
                    <a:cubicBezTo>
                      <a:pt x="5611241" y="9934956"/>
                      <a:pt x="5610733" y="9937369"/>
                      <a:pt x="5610733" y="9939655"/>
                    </a:cubicBezTo>
                    <a:cubicBezTo>
                      <a:pt x="5587365" y="10669778"/>
                      <a:pt x="4997323" y="11257026"/>
                      <a:pt x="4266311" y="11274806"/>
                    </a:cubicBezTo>
                    <a:cubicBezTo>
                      <a:pt x="4215892" y="11276203"/>
                      <a:pt x="4165346" y="11274298"/>
                      <a:pt x="4116324" y="11270107"/>
                    </a:cubicBezTo>
                    <a:cubicBezTo>
                      <a:pt x="4110736" y="11269599"/>
                      <a:pt x="4104640" y="11268710"/>
                      <a:pt x="4099052" y="11268202"/>
                    </a:cubicBezTo>
                    <a:cubicBezTo>
                      <a:pt x="4081272" y="11266297"/>
                      <a:pt x="4063492" y="11264519"/>
                      <a:pt x="4046220" y="11262106"/>
                    </a:cubicBezTo>
                    <a:cubicBezTo>
                      <a:pt x="4025138" y="11259312"/>
                      <a:pt x="4004691" y="11255629"/>
                      <a:pt x="3984117" y="11251819"/>
                    </a:cubicBezTo>
                    <a:cubicBezTo>
                      <a:pt x="3982720" y="11251311"/>
                      <a:pt x="3980815" y="11251311"/>
                      <a:pt x="3979418" y="11250930"/>
                    </a:cubicBezTo>
                    <a:cubicBezTo>
                      <a:pt x="3848100" y="11226673"/>
                      <a:pt x="3723005" y="11183620"/>
                      <a:pt x="3607054" y="11124819"/>
                    </a:cubicBezTo>
                    <a:cubicBezTo>
                      <a:pt x="3473958" y="11057128"/>
                      <a:pt x="3312795" y="11079099"/>
                      <a:pt x="3207131" y="11184636"/>
                    </a:cubicBezTo>
                    <a:lnTo>
                      <a:pt x="2733421" y="11658346"/>
                    </a:lnTo>
                    <a:cubicBezTo>
                      <a:pt x="2604897" y="11786870"/>
                      <a:pt x="2574544" y="11981561"/>
                      <a:pt x="2651633" y="12147042"/>
                    </a:cubicBezTo>
                    <a:cubicBezTo>
                      <a:pt x="2728722" y="12312523"/>
                      <a:pt x="2773553" y="12496038"/>
                      <a:pt x="2778760" y="12688951"/>
                    </a:cubicBezTo>
                    <a:cubicBezTo>
                      <a:pt x="2800223" y="13472795"/>
                      <a:pt x="2149094" y="14126464"/>
                      <a:pt x="1364742" y="14106779"/>
                    </a:cubicBezTo>
                    <a:cubicBezTo>
                      <a:pt x="629412" y="14088999"/>
                      <a:pt x="37084" y="13496671"/>
                      <a:pt x="19304" y="1276184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Freeform 6"/>
            <p:cNvSpPr/>
            <p:nvPr/>
          </p:nvSpPr>
          <p:spPr>
            <a:xfrm>
              <a:off x="19387645" y="11221796"/>
              <a:ext cx="2144928" cy="1922636"/>
            </a:xfrm>
            <a:custGeom>
              <a:avLst/>
              <a:gdLst/>
              <a:ahLst/>
              <a:cxnLst/>
              <a:rect l="l" t="t" r="r" b="b"/>
              <a:pathLst>
                <a:path w="2144928" h="1922636">
                  <a:moveTo>
                    <a:pt x="0" y="0"/>
                  </a:moveTo>
                  <a:lnTo>
                    <a:pt x="2144928" y="0"/>
                  </a:lnTo>
                  <a:lnTo>
                    <a:pt x="2144928" y="1922635"/>
                  </a:lnTo>
                  <a:lnTo>
                    <a:pt x="0" y="1922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9324175" y="12830099"/>
              <a:ext cx="4289857" cy="3174494"/>
            </a:xfrm>
            <a:custGeom>
              <a:avLst/>
              <a:gdLst/>
              <a:ahLst/>
              <a:cxnLst/>
              <a:rect l="l" t="t" r="r" b="b"/>
              <a:pathLst>
                <a:path w="4289857" h="3174494">
                  <a:moveTo>
                    <a:pt x="0" y="0"/>
                  </a:moveTo>
                  <a:lnTo>
                    <a:pt x="4289857" y="0"/>
                  </a:lnTo>
                  <a:lnTo>
                    <a:pt x="4289857" y="3174494"/>
                  </a:lnTo>
                  <a:lnTo>
                    <a:pt x="0" y="3174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323829" y="2559933"/>
              <a:ext cx="4272561" cy="3899683"/>
            </a:xfrm>
            <a:custGeom>
              <a:avLst/>
              <a:gdLst/>
              <a:ahLst/>
              <a:cxnLst/>
              <a:rect l="l" t="t" r="r" b="b"/>
              <a:pathLst>
                <a:path w="4272561" h="3899683">
                  <a:moveTo>
                    <a:pt x="0" y="0"/>
                  </a:moveTo>
                  <a:lnTo>
                    <a:pt x="4272560" y="0"/>
                  </a:lnTo>
                  <a:lnTo>
                    <a:pt x="4272560" y="3899682"/>
                  </a:lnTo>
                  <a:lnTo>
                    <a:pt x="0" y="3899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0322100" y="12770000"/>
              <a:ext cx="3934894" cy="3457789"/>
            </a:xfrm>
            <a:custGeom>
              <a:avLst/>
              <a:gdLst/>
              <a:ahLst/>
              <a:cxnLst/>
              <a:rect l="l" t="t" r="r" b="b"/>
              <a:pathLst>
                <a:path w="3934894" h="3457789">
                  <a:moveTo>
                    <a:pt x="0" y="0"/>
                  </a:moveTo>
                  <a:lnTo>
                    <a:pt x="3934894" y="0"/>
                  </a:lnTo>
                  <a:lnTo>
                    <a:pt x="3934894" y="3457789"/>
                  </a:lnTo>
                  <a:lnTo>
                    <a:pt x="0" y="3457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303359" y="21466351"/>
              <a:ext cx="3934894" cy="3687324"/>
            </a:xfrm>
            <a:custGeom>
              <a:avLst/>
              <a:gdLst/>
              <a:ahLst/>
              <a:cxnLst/>
              <a:rect l="l" t="t" r="r" b="b"/>
              <a:pathLst>
                <a:path w="3934894" h="3687324">
                  <a:moveTo>
                    <a:pt x="0" y="0"/>
                  </a:moveTo>
                  <a:lnTo>
                    <a:pt x="3934894" y="0"/>
                  </a:lnTo>
                  <a:lnTo>
                    <a:pt x="3934894" y="3687324"/>
                  </a:lnTo>
                  <a:lnTo>
                    <a:pt x="0" y="3687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443059" y="22127080"/>
              <a:ext cx="3921933" cy="3722271"/>
            </a:xfrm>
            <a:custGeom>
              <a:avLst/>
              <a:gdLst/>
              <a:ahLst/>
              <a:cxnLst/>
              <a:rect l="l" t="t" r="r" b="b"/>
              <a:pathLst>
                <a:path w="3921933" h="3722271">
                  <a:moveTo>
                    <a:pt x="0" y="0"/>
                  </a:moveTo>
                  <a:lnTo>
                    <a:pt x="3921933" y="0"/>
                  </a:lnTo>
                  <a:lnTo>
                    <a:pt x="3921933" y="3722271"/>
                  </a:lnTo>
                  <a:lnTo>
                    <a:pt x="0" y="3722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5994377" y="4939275"/>
            <a:ext cx="2963139" cy="3172738"/>
            <a:chOff x="0" y="0"/>
            <a:chExt cx="3950852" cy="4230317"/>
          </a:xfrm>
        </p:grpSpPr>
        <p:sp>
          <p:nvSpPr>
            <p:cNvPr id="13" name="Freeform 13"/>
            <p:cNvSpPr/>
            <p:nvPr/>
          </p:nvSpPr>
          <p:spPr>
            <a:xfrm rot="-5400000">
              <a:off x="639906" y="-639906"/>
              <a:ext cx="2293267" cy="3573079"/>
            </a:xfrm>
            <a:custGeom>
              <a:avLst/>
              <a:gdLst/>
              <a:ahLst/>
              <a:cxnLst/>
              <a:rect l="l" t="t" r="r" b="b"/>
              <a:pathLst>
                <a:path w="2293267" h="3573079">
                  <a:moveTo>
                    <a:pt x="0" y="0"/>
                  </a:moveTo>
                  <a:lnTo>
                    <a:pt x="2293267" y="0"/>
                  </a:lnTo>
                  <a:lnTo>
                    <a:pt x="2293267" y="3573079"/>
                  </a:lnTo>
                  <a:lnTo>
                    <a:pt x="0" y="3573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88132" y="646340"/>
              <a:ext cx="3396815" cy="1143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6066"/>
                </a:lnSpc>
                <a:spcBef>
                  <a:spcPct val="0"/>
                </a:spcBef>
              </a:pPr>
              <a:r>
                <a:rPr lang="en-US" sz="6385">
                  <a:solidFill>
                    <a:srgbClr val="000000"/>
                  </a:solidFill>
                  <a:latin typeface="Quicksand Bold"/>
                </a:rPr>
                <a:t>HHIP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8132" y="2643325"/>
              <a:ext cx="3862720" cy="1586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8"/>
                </a:lnSpc>
              </a:pPr>
              <a:r>
                <a:rPr lang="en-US" sz="2600">
                  <a:solidFill>
                    <a:srgbClr val="50242F"/>
                  </a:solidFill>
                  <a:latin typeface="Dosis Bold"/>
                </a:rPr>
                <a:t>Hypoacetylation</a:t>
              </a:r>
            </a:p>
            <a:p>
              <a:pPr algn="ctr">
                <a:lnSpc>
                  <a:spcPts val="3198"/>
                </a:lnSpc>
              </a:pPr>
              <a:r>
                <a:rPr lang="en-US" sz="2600">
                  <a:solidFill>
                    <a:srgbClr val="50242F"/>
                  </a:solidFill>
                  <a:latin typeface="Dosis Bold"/>
                </a:rPr>
                <a:t>(altering the function of proteins or genes)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101770" y="4939275"/>
            <a:ext cx="2963139" cy="3172738"/>
            <a:chOff x="0" y="0"/>
            <a:chExt cx="3950852" cy="4230317"/>
          </a:xfrm>
        </p:grpSpPr>
        <p:sp>
          <p:nvSpPr>
            <p:cNvPr id="17" name="Freeform 17"/>
            <p:cNvSpPr/>
            <p:nvPr/>
          </p:nvSpPr>
          <p:spPr>
            <a:xfrm rot="-5400000">
              <a:off x="639906" y="-639906"/>
              <a:ext cx="2293267" cy="3573079"/>
            </a:xfrm>
            <a:custGeom>
              <a:avLst/>
              <a:gdLst/>
              <a:ahLst/>
              <a:cxnLst/>
              <a:rect l="l" t="t" r="r" b="b"/>
              <a:pathLst>
                <a:path w="2293267" h="3573079">
                  <a:moveTo>
                    <a:pt x="0" y="0"/>
                  </a:moveTo>
                  <a:lnTo>
                    <a:pt x="2293267" y="0"/>
                  </a:lnTo>
                  <a:lnTo>
                    <a:pt x="2293267" y="3573079"/>
                  </a:lnTo>
                  <a:lnTo>
                    <a:pt x="0" y="3573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88132" y="646340"/>
              <a:ext cx="3396815" cy="1143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6066"/>
                </a:lnSpc>
                <a:spcBef>
                  <a:spcPct val="0"/>
                </a:spcBef>
              </a:pPr>
              <a:r>
                <a:rPr lang="en-US" sz="6385">
                  <a:solidFill>
                    <a:srgbClr val="000000"/>
                  </a:solidFill>
                  <a:latin typeface="Quicksand Bold"/>
                </a:rPr>
                <a:t>MAZ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8132" y="2643325"/>
              <a:ext cx="3862720" cy="1586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8"/>
                </a:lnSpc>
              </a:pPr>
              <a:r>
                <a:rPr lang="en-US" sz="2600">
                  <a:solidFill>
                    <a:srgbClr val="50242F"/>
                  </a:solidFill>
                  <a:latin typeface="Dosis Bold"/>
                </a:rPr>
                <a:t>Methylation</a:t>
              </a:r>
            </a:p>
            <a:p>
              <a:pPr algn="ctr">
                <a:lnSpc>
                  <a:spcPts val="3198"/>
                </a:lnSpc>
              </a:pPr>
              <a:r>
                <a:rPr lang="en-US" sz="2600">
                  <a:solidFill>
                    <a:srgbClr val="50242F"/>
                  </a:solidFill>
                  <a:latin typeface="Dosis Bold"/>
                </a:rPr>
                <a:t>(hypo vs hyper methylation)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860795" y="4939275"/>
            <a:ext cx="2963139" cy="3972838"/>
            <a:chOff x="0" y="0"/>
            <a:chExt cx="3950852" cy="5297117"/>
          </a:xfrm>
        </p:grpSpPr>
        <p:sp>
          <p:nvSpPr>
            <p:cNvPr id="21" name="Freeform 21"/>
            <p:cNvSpPr/>
            <p:nvPr/>
          </p:nvSpPr>
          <p:spPr>
            <a:xfrm rot="-5400000">
              <a:off x="639906" y="-639906"/>
              <a:ext cx="2293267" cy="3573079"/>
            </a:xfrm>
            <a:custGeom>
              <a:avLst/>
              <a:gdLst/>
              <a:ahLst/>
              <a:cxnLst/>
              <a:rect l="l" t="t" r="r" b="b"/>
              <a:pathLst>
                <a:path w="2293267" h="3573079">
                  <a:moveTo>
                    <a:pt x="0" y="0"/>
                  </a:moveTo>
                  <a:lnTo>
                    <a:pt x="2293267" y="0"/>
                  </a:lnTo>
                  <a:lnTo>
                    <a:pt x="2293267" y="3573079"/>
                  </a:lnTo>
                  <a:lnTo>
                    <a:pt x="0" y="3573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88132" y="654807"/>
              <a:ext cx="3396815" cy="1126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5971"/>
                </a:lnSpc>
                <a:spcBef>
                  <a:spcPct val="0"/>
                </a:spcBef>
              </a:pPr>
              <a:r>
                <a:rPr lang="en-US" sz="6285">
                  <a:solidFill>
                    <a:srgbClr val="000000"/>
                  </a:solidFill>
                  <a:latin typeface="Quicksand Bold"/>
                </a:rPr>
                <a:t>INPPL1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8132" y="2643325"/>
              <a:ext cx="3862720" cy="2653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8"/>
                </a:lnSpc>
              </a:pPr>
              <a:r>
                <a:rPr lang="en-US" sz="2600">
                  <a:solidFill>
                    <a:srgbClr val="50242F"/>
                  </a:solidFill>
                  <a:latin typeface="Dosis Bold"/>
                </a:rPr>
                <a:t>Inositol phosphate phosphatases (crucial role in cellular signaling pathways. )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915435" y="1285508"/>
            <a:ext cx="7667905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 spc="181">
                <a:solidFill>
                  <a:srgbClr val="764652"/>
                </a:solidFill>
                <a:latin typeface="Bobby Jones"/>
              </a:rPr>
              <a:t>EPIGENETICS &amp; BIOCHEMICAL CHANGES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47736" y="1441718"/>
            <a:ext cx="1600795" cy="152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0"/>
              </a:lnSpc>
            </a:pPr>
            <a:r>
              <a:rPr lang="en-US" sz="11100" spc="299">
                <a:solidFill>
                  <a:srgbClr val="764652"/>
                </a:solidFill>
                <a:latin typeface="Bobby Jones"/>
              </a:rPr>
              <a:t>01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957</Words>
  <Application>Microsoft Macintosh PowerPoint</Application>
  <PresentationFormat>Custom</PresentationFormat>
  <Paragraphs>153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Quicksand Bold</vt:lpstr>
      <vt:lpstr>Dosis Bold</vt:lpstr>
      <vt:lpstr>Dosis Semi-Bold</vt:lpstr>
      <vt:lpstr>Bobby Jones</vt:lpstr>
      <vt:lpstr>Arial</vt:lpstr>
      <vt:lpstr>Lilita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Illustrative The Human Body Presentation</dc:title>
  <cp:lastModifiedBy>Elmira Uteubayeva</cp:lastModifiedBy>
  <cp:revision>2</cp:revision>
  <dcterms:created xsi:type="dcterms:W3CDTF">2006-08-16T00:00:00Z</dcterms:created>
  <dcterms:modified xsi:type="dcterms:W3CDTF">2023-11-01T03:42:05Z</dcterms:modified>
  <dc:identifier>DAFy3gA_KrI</dc:identifier>
</cp:coreProperties>
</file>